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0" r:id="rId4"/>
  </p:sldMasterIdLst>
  <p:notesMasterIdLst>
    <p:notesMasterId r:id="rId15"/>
  </p:notesMasterIdLst>
  <p:sldIdLst>
    <p:sldId id="256" r:id="rId5"/>
    <p:sldId id="259" r:id="rId6"/>
    <p:sldId id="258" r:id="rId7"/>
    <p:sldId id="260" r:id="rId8"/>
    <p:sldId id="266" r:id="rId9"/>
    <p:sldId id="261" r:id="rId10"/>
    <p:sldId id="262" r:id="rId11"/>
    <p:sldId id="263" r:id="rId12"/>
    <p:sldId id="264" r:id="rId13"/>
    <p:sldId id="265"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3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987" autoAdjust="0"/>
    <p:restoredTop sz="94660"/>
  </p:normalViewPr>
  <p:slideViewPr>
    <p:cSldViewPr snapToGrid="0">
      <p:cViewPr varScale="1">
        <p:scale>
          <a:sx n="90" d="100"/>
          <a:sy n="90" d="100"/>
        </p:scale>
        <p:origin x="355" y="67"/>
      </p:cViewPr>
      <p:guideLst/>
    </p:cSldViewPr>
  </p:slideViewPr>
  <p:notesTextViewPr>
    <p:cViewPr>
      <p:scale>
        <a:sx n="1" d="1"/>
        <a:sy n="1" d="1"/>
      </p:scale>
      <p:origin x="0" y="0"/>
    </p:cViewPr>
  </p:notesTextViewPr>
  <p:sorterViewPr>
    <p:cViewPr>
      <p:scale>
        <a:sx n="100" d="100"/>
        <a:sy n="100" d="100"/>
      </p:scale>
      <p:origin x="0" y="-53"/>
    </p:cViewPr>
  </p:sorterViewPr>
  <p:notesViewPr>
    <p:cSldViewPr snapToGrid="0">
      <p:cViewPr varScale="1">
        <p:scale>
          <a:sx n="72" d="100"/>
          <a:sy n="72" d="100"/>
        </p:scale>
        <p:origin x="3010"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 Hammen" userId="90785342-12b7-43a3-84c7-30441b12fa4b" providerId="ADAL" clId="{D90055E2-3F86-42C5-A2EF-0700FC68FC72}"/>
    <pc:docChg chg="addSld modSld">
      <pc:chgData name="Kim Hammen" userId="90785342-12b7-43a3-84c7-30441b12fa4b" providerId="ADAL" clId="{D90055E2-3F86-42C5-A2EF-0700FC68FC72}" dt="2024-11-21T20:28:49.276" v="162" actId="20577"/>
      <pc:docMkLst>
        <pc:docMk/>
      </pc:docMkLst>
      <pc:sldChg chg="modNotesTx">
        <pc:chgData name="Kim Hammen" userId="90785342-12b7-43a3-84c7-30441b12fa4b" providerId="ADAL" clId="{D90055E2-3F86-42C5-A2EF-0700FC68FC72}" dt="2024-11-21T20:07:53.679" v="0" actId="20577"/>
        <pc:sldMkLst>
          <pc:docMk/>
          <pc:sldMk cId="1678071592" sldId="258"/>
        </pc:sldMkLst>
      </pc:sldChg>
      <pc:sldChg chg="modSp mod">
        <pc:chgData name="Kim Hammen" userId="90785342-12b7-43a3-84c7-30441b12fa4b" providerId="ADAL" clId="{D90055E2-3F86-42C5-A2EF-0700FC68FC72}" dt="2024-11-21T20:26:54.560" v="132" actId="2165"/>
        <pc:sldMkLst>
          <pc:docMk/>
          <pc:sldMk cId="2142340770" sldId="260"/>
        </pc:sldMkLst>
        <pc:graphicFrameChg chg="modGraphic">
          <ac:chgData name="Kim Hammen" userId="90785342-12b7-43a3-84c7-30441b12fa4b" providerId="ADAL" clId="{D90055E2-3F86-42C5-A2EF-0700FC68FC72}" dt="2024-11-21T20:26:54.560" v="132" actId="2165"/>
          <ac:graphicFrameMkLst>
            <pc:docMk/>
            <pc:sldMk cId="2142340770" sldId="260"/>
            <ac:graphicFrameMk id="5" creationId="{BD955383-AD6D-A231-41A2-D1E680EAC266}"/>
          </ac:graphicFrameMkLst>
        </pc:graphicFrameChg>
      </pc:sldChg>
      <pc:sldChg chg="modSp mod">
        <pc:chgData name="Kim Hammen" userId="90785342-12b7-43a3-84c7-30441b12fa4b" providerId="ADAL" clId="{D90055E2-3F86-42C5-A2EF-0700FC68FC72}" dt="2024-11-21T20:28:49.276" v="162" actId="20577"/>
        <pc:sldMkLst>
          <pc:docMk/>
          <pc:sldMk cId="2050854518" sldId="264"/>
        </pc:sldMkLst>
        <pc:spChg chg="mod">
          <ac:chgData name="Kim Hammen" userId="90785342-12b7-43a3-84c7-30441b12fa4b" providerId="ADAL" clId="{D90055E2-3F86-42C5-A2EF-0700FC68FC72}" dt="2024-11-21T20:28:49.276" v="162" actId="20577"/>
          <ac:spMkLst>
            <pc:docMk/>
            <pc:sldMk cId="2050854518" sldId="264"/>
            <ac:spMk id="3" creationId="{15633E98-CAC9-DBCB-F0B5-F6B7313A1DE2}"/>
          </ac:spMkLst>
        </pc:spChg>
      </pc:sldChg>
      <pc:sldChg chg="modSp add mod">
        <pc:chgData name="Kim Hammen" userId="90785342-12b7-43a3-84c7-30441b12fa4b" providerId="ADAL" clId="{D90055E2-3F86-42C5-A2EF-0700FC68FC72}" dt="2024-11-21T20:27:20.233" v="146" actId="20577"/>
        <pc:sldMkLst>
          <pc:docMk/>
          <pc:sldMk cId="2307628903" sldId="266"/>
        </pc:sldMkLst>
        <pc:spChg chg="mod">
          <ac:chgData name="Kim Hammen" userId="90785342-12b7-43a3-84c7-30441b12fa4b" providerId="ADAL" clId="{D90055E2-3F86-42C5-A2EF-0700FC68FC72}" dt="2024-11-21T20:25:48.382" v="126" actId="20577"/>
          <ac:spMkLst>
            <pc:docMk/>
            <pc:sldMk cId="2307628903" sldId="266"/>
            <ac:spMk id="4" creationId="{96EEE326-87F2-18D7-37AA-F107CF593FBF}"/>
          </ac:spMkLst>
        </pc:spChg>
        <pc:graphicFrameChg chg="modGraphic">
          <ac:chgData name="Kim Hammen" userId="90785342-12b7-43a3-84c7-30441b12fa4b" providerId="ADAL" clId="{D90055E2-3F86-42C5-A2EF-0700FC68FC72}" dt="2024-11-21T20:27:20.233" v="146" actId="20577"/>
          <ac:graphicFrameMkLst>
            <pc:docMk/>
            <pc:sldMk cId="2307628903" sldId="266"/>
            <ac:graphicFrameMk id="5" creationId="{8B8504FC-9C57-1545-BE8C-A675C735A59F}"/>
          </ac:graphicFrameMkLst>
        </pc:graphicFrameChg>
      </pc:sldChg>
    </pc:docChg>
  </pc:docChgLst>
  <pc:docChgLst>
    <pc:chgData name="Kim Hammen" userId="90785342-12b7-43a3-84c7-30441b12fa4b" providerId="ADAL" clId="{F680EF90-5373-4B9D-A58F-158EDEB1B98F}"/>
    <pc:docChg chg="custSel modSld">
      <pc:chgData name="Kim Hammen" userId="90785342-12b7-43a3-84c7-30441b12fa4b" providerId="ADAL" clId="{F680EF90-5373-4B9D-A58F-158EDEB1B98F}" dt="2025-01-03T17:40:32.408" v="496"/>
      <pc:docMkLst>
        <pc:docMk/>
      </pc:docMkLst>
      <pc:sldChg chg="modNotesTx">
        <pc:chgData name="Kim Hammen" userId="90785342-12b7-43a3-84c7-30441b12fa4b" providerId="ADAL" clId="{F680EF90-5373-4B9D-A58F-158EDEB1B98F}" dt="2025-01-03T17:08:02.971" v="15" actId="20577"/>
        <pc:sldMkLst>
          <pc:docMk/>
          <pc:sldMk cId="3131636444" sldId="256"/>
        </pc:sldMkLst>
      </pc:sldChg>
      <pc:sldChg chg="modNotes">
        <pc:chgData name="Kim Hammen" userId="90785342-12b7-43a3-84c7-30441b12fa4b" providerId="ADAL" clId="{F680EF90-5373-4B9D-A58F-158EDEB1B98F}" dt="2025-01-03T17:34:57.245" v="423" actId="255"/>
        <pc:sldMkLst>
          <pc:docMk/>
          <pc:sldMk cId="3684883250" sldId="259"/>
        </pc:sldMkLst>
      </pc:sldChg>
      <pc:sldChg chg="modNotes">
        <pc:chgData name="Kim Hammen" userId="90785342-12b7-43a3-84c7-30441b12fa4b" providerId="ADAL" clId="{F680EF90-5373-4B9D-A58F-158EDEB1B98F}" dt="2025-01-03T17:36:23.144" v="436" actId="113"/>
        <pc:sldMkLst>
          <pc:docMk/>
          <pc:sldMk cId="2548284628" sldId="261"/>
        </pc:sldMkLst>
      </pc:sldChg>
      <pc:sldChg chg="modNotes modNotesTx">
        <pc:chgData name="Kim Hammen" userId="90785342-12b7-43a3-84c7-30441b12fa4b" providerId="ADAL" clId="{F680EF90-5373-4B9D-A58F-158EDEB1B98F}" dt="2025-01-03T17:37:39.512" v="466" actId="113"/>
        <pc:sldMkLst>
          <pc:docMk/>
          <pc:sldMk cId="1173131891" sldId="262"/>
        </pc:sldMkLst>
      </pc:sldChg>
      <pc:sldChg chg="modNotes">
        <pc:chgData name="Kim Hammen" userId="90785342-12b7-43a3-84c7-30441b12fa4b" providerId="ADAL" clId="{F680EF90-5373-4B9D-A58F-158EDEB1B98F}" dt="2025-01-03T17:38:00.455" v="470" actId="113"/>
        <pc:sldMkLst>
          <pc:docMk/>
          <pc:sldMk cId="892104135" sldId="263"/>
        </pc:sldMkLst>
      </pc:sldChg>
      <pc:sldChg chg="modNotes">
        <pc:chgData name="Kim Hammen" userId="90785342-12b7-43a3-84c7-30441b12fa4b" providerId="ADAL" clId="{F680EF90-5373-4B9D-A58F-158EDEB1B98F}" dt="2025-01-03T17:40:32.408" v="496"/>
        <pc:sldMkLst>
          <pc:docMk/>
          <pc:sldMk cId="2050854518" sldId="264"/>
        </pc:sldMkLst>
      </pc:sldChg>
      <pc:sldChg chg="modSp mod modNotesTx">
        <pc:chgData name="Kim Hammen" userId="90785342-12b7-43a3-84c7-30441b12fa4b" providerId="ADAL" clId="{F680EF90-5373-4B9D-A58F-158EDEB1B98F}" dt="2025-01-03T17:33:30.317" v="422" actId="20577"/>
        <pc:sldMkLst>
          <pc:docMk/>
          <pc:sldMk cId="2307628903" sldId="266"/>
        </pc:sldMkLst>
        <pc:graphicFrameChg chg="modGraphic">
          <ac:chgData name="Kim Hammen" userId="90785342-12b7-43a3-84c7-30441b12fa4b" providerId="ADAL" clId="{F680EF90-5373-4B9D-A58F-158EDEB1B98F}" dt="2025-01-03T17:32:20.861" v="274" actId="20577"/>
          <ac:graphicFrameMkLst>
            <pc:docMk/>
            <pc:sldMk cId="2307628903" sldId="266"/>
            <ac:graphicFrameMk id="5" creationId="{8B8504FC-9C57-1545-BE8C-A675C735A59F}"/>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0789D7-B7DC-42A0-A513-6779BFB1B10B}" type="datetimeFigureOut">
              <a:rPr lang="en-US" smtClean="0"/>
              <a:t>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87F452-5F33-4F18-8DA5-04D745103B23}" type="slidenum">
              <a:rPr lang="en-US" smtClean="0"/>
              <a:t>‹#›</a:t>
            </a:fld>
            <a:endParaRPr lang="en-US"/>
          </a:p>
        </p:txBody>
      </p:sp>
    </p:spTree>
    <p:extLst>
      <p:ext uri="{BB962C8B-B14F-4D97-AF65-F5344CB8AC3E}">
        <p14:creationId xmlns:p14="http://schemas.microsoft.com/office/powerpoint/2010/main" val="3651120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everyone, for coming tonight to learn more about Summer Camp 2025 for your Cub Scouts, Webelos, and Arrow of Light Scouts.</a:t>
            </a:r>
          </a:p>
        </p:txBody>
      </p:sp>
      <p:sp>
        <p:nvSpPr>
          <p:cNvPr id="4" name="Slide Number Placeholder 3"/>
          <p:cNvSpPr>
            <a:spLocks noGrp="1"/>
          </p:cNvSpPr>
          <p:nvPr>
            <p:ph type="sldNum" sz="quarter" idx="5"/>
          </p:nvPr>
        </p:nvSpPr>
        <p:spPr/>
        <p:txBody>
          <a:bodyPr/>
          <a:lstStyle/>
          <a:p>
            <a:fld id="{9A87F452-5F33-4F18-8DA5-04D745103B23}" type="slidenum">
              <a:rPr lang="en-US" smtClean="0"/>
              <a:t>1</a:t>
            </a:fld>
            <a:endParaRPr lang="en-US"/>
          </a:p>
        </p:txBody>
      </p:sp>
    </p:spTree>
    <p:extLst>
      <p:ext uri="{BB962C8B-B14F-4D97-AF65-F5344CB8AC3E}">
        <p14:creationId xmlns:p14="http://schemas.microsoft.com/office/powerpoint/2010/main" val="9541504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5"/>
          </p:nvPr>
        </p:nvSpPr>
        <p:spPr/>
        <p:txBody>
          <a:bodyPr/>
          <a:lstStyle/>
          <a:p>
            <a:fld id="{9A87F452-5F33-4F18-8DA5-04D745103B23}" type="slidenum">
              <a:rPr lang="en-US" smtClean="0"/>
              <a:t>10</a:t>
            </a:fld>
            <a:endParaRPr lang="en-US"/>
          </a:p>
        </p:txBody>
      </p:sp>
    </p:spTree>
    <p:extLst>
      <p:ext uri="{BB962C8B-B14F-4D97-AF65-F5344CB8AC3E}">
        <p14:creationId xmlns:p14="http://schemas.microsoft.com/office/powerpoint/2010/main" val="2565813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988538"/>
          </a:xfrm>
        </p:spPr>
        <p:txBody>
          <a:bodyPr/>
          <a:lstStyle/>
          <a:p>
            <a:r>
              <a:rPr lang="en-US" dirty="0"/>
              <a:t>For those of you that maybe unfamiliar with Mitigwa Scout Reservation, Camp Akela is the Cub Scout Camp at the reservation. It is located in Woodward, Iowa. </a:t>
            </a:r>
            <a:r>
              <a:rPr lang="en-US" b="0" i="0" u="none" strike="noStrike" dirty="0">
                <a:solidFill>
                  <a:srgbClr val="000000"/>
                </a:solidFill>
                <a:effectLst/>
                <a:latin typeface="Arial" panose="020B0604020202020204" pitchFamily="34" charset="0"/>
              </a:rPr>
              <a:t>Camp Akela is located on the original piece of land where Camp Mitigwa started on over 100 year ago. It became Camp Akela in 2008. Camp Akela hosts 5 weeks of summer camp for Cub Scouts in June and July. Our second season programming is from August to May. There are many opportunities for Cub Scout families to spend a day at camp at Cubs Fun Days, Haunted Harvest, and Winter Camp. Our Scouting pack, dens and families are also welcome to come to camp and use our facilities. Reservations can be made online. Always check in at the Deere Center when entering camp in our off season. </a:t>
            </a:r>
            <a:endParaRPr lang="en-US" dirty="0"/>
          </a:p>
        </p:txBody>
      </p:sp>
      <p:sp>
        <p:nvSpPr>
          <p:cNvPr id="4" name="Slide Number Placeholder 3"/>
          <p:cNvSpPr>
            <a:spLocks noGrp="1"/>
          </p:cNvSpPr>
          <p:nvPr>
            <p:ph type="sldNum" sz="quarter" idx="5"/>
          </p:nvPr>
        </p:nvSpPr>
        <p:spPr/>
        <p:txBody>
          <a:bodyPr/>
          <a:lstStyle/>
          <a:p>
            <a:fld id="{9A87F452-5F33-4F18-8DA5-04D745103B23}" type="slidenum">
              <a:rPr lang="en-US" smtClean="0"/>
              <a:t>2</a:t>
            </a:fld>
            <a:endParaRPr lang="en-US"/>
          </a:p>
        </p:txBody>
      </p:sp>
    </p:spTree>
    <p:extLst>
      <p:ext uri="{BB962C8B-B14F-4D97-AF65-F5344CB8AC3E}">
        <p14:creationId xmlns:p14="http://schemas.microsoft.com/office/powerpoint/2010/main" val="311934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summer our programming activities are being built around the theme Water World. Our world is full of all kinds of water, fresh water, salt water, ground water, rain….. We need water to stay alive, but it is also fun for recreation, sporting, and is a powerful agent of change in our environment. There is so much to learn about water! We will also have target activity areas, We Can Do It Village for Webelos and AOL and so much more!</a:t>
            </a:r>
          </a:p>
        </p:txBody>
      </p:sp>
      <p:sp>
        <p:nvSpPr>
          <p:cNvPr id="4" name="Slide Number Placeholder 3"/>
          <p:cNvSpPr>
            <a:spLocks noGrp="1"/>
          </p:cNvSpPr>
          <p:nvPr>
            <p:ph type="sldNum" sz="quarter" idx="5"/>
          </p:nvPr>
        </p:nvSpPr>
        <p:spPr/>
        <p:txBody>
          <a:bodyPr/>
          <a:lstStyle/>
          <a:p>
            <a:fld id="{9A87F452-5F33-4F18-8DA5-04D745103B23}" type="slidenum">
              <a:rPr lang="en-US" smtClean="0"/>
              <a:t>3</a:t>
            </a:fld>
            <a:endParaRPr lang="en-US"/>
          </a:p>
        </p:txBody>
      </p:sp>
    </p:spTree>
    <p:extLst>
      <p:ext uri="{BB962C8B-B14F-4D97-AF65-F5344CB8AC3E}">
        <p14:creationId xmlns:p14="http://schemas.microsoft.com/office/powerpoint/2010/main" val="338294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87F452-5F33-4F18-8DA5-04D745103B23}" type="slidenum">
              <a:rPr lang="en-US" smtClean="0"/>
              <a:t>4</a:t>
            </a:fld>
            <a:endParaRPr lang="en-US"/>
          </a:p>
        </p:txBody>
      </p:sp>
    </p:spTree>
    <p:extLst>
      <p:ext uri="{BB962C8B-B14F-4D97-AF65-F5344CB8AC3E}">
        <p14:creationId xmlns:p14="http://schemas.microsoft.com/office/powerpoint/2010/main" val="2989380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F838C-4092-1713-C6CC-550F2EF86B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029D49-979B-3DB9-0C47-C48B0F0CCE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81868C-3C62-6EF8-CF61-30E79EAA4627}"/>
              </a:ext>
            </a:extLst>
          </p:cNvPr>
          <p:cNvSpPr>
            <a:spLocks noGrp="1"/>
          </p:cNvSpPr>
          <p:nvPr>
            <p:ph type="body" idx="1"/>
          </p:nvPr>
        </p:nvSpPr>
        <p:spPr/>
        <p:txBody>
          <a:bodyPr/>
          <a:lstStyle/>
          <a:p>
            <a:r>
              <a:rPr lang="en-US" dirty="0"/>
              <a:t>Early bird pricing is available for dens that sign up a minimum of 6 youth to attend camp together at the same session.</a:t>
            </a:r>
          </a:p>
        </p:txBody>
      </p:sp>
      <p:sp>
        <p:nvSpPr>
          <p:cNvPr id="4" name="Slide Number Placeholder 3">
            <a:extLst>
              <a:ext uri="{FF2B5EF4-FFF2-40B4-BE49-F238E27FC236}">
                <a16:creationId xmlns:a16="http://schemas.microsoft.com/office/drawing/2014/main" id="{5E3DDE11-4698-D6B4-3CBD-0DFA74129257}"/>
              </a:ext>
            </a:extLst>
          </p:cNvPr>
          <p:cNvSpPr>
            <a:spLocks noGrp="1"/>
          </p:cNvSpPr>
          <p:nvPr>
            <p:ph type="sldNum" sz="quarter" idx="5"/>
          </p:nvPr>
        </p:nvSpPr>
        <p:spPr/>
        <p:txBody>
          <a:bodyPr/>
          <a:lstStyle/>
          <a:p>
            <a:fld id="{9A87F452-5F33-4F18-8DA5-04D745103B23}" type="slidenum">
              <a:rPr lang="en-US" smtClean="0"/>
              <a:t>5</a:t>
            </a:fld>
            <a:endParaRPr lang="en-US"/>
          </a:p>
        </p:txBody>
      </p:sp>
    </p:spTree>
    <p:extLst>
      <p:ext uri="{BB962C8B-B14F-4D97-AF65-F5344CB8AC3E}">
        <p14:creationId xmlns:p14="http://schemas.microsoft.com/office/powerpoint/2010/main" val="2748247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pPr rtl="0"/>
            <a:r>
              <a:rPr lang="en-US" sz="1200" b="1" i="0" u="none" strike="noStrike" dirty="0">
                <a:solidFill>
                  <a:srgbClr val="000000"/>
                </a:solidFill>
                <a:effectLst/>
                <a:latin typeface="Arial" panose="020B0604020202020204" pitchFamily="34" charset="0"/>
              </a:rPr>
              <a:t>Say: </a:t>
            </a:r>
            <a:r>
              <a:rPr lang="en-US" sz="1200" b="0" i="0" u="none" strike="noStrike" dirty="0">
                <a:solidFill>
                  <a:srgbClr val="000000"/>
                </a:solidFill>
                <a:effectLst/>
                <a:latin typeface="Arial" panose="020B0604020202020204" pitchFamily="34" charset="0"/>
              </a:rPr>
              <a:t>Sending your Scout to Camp, and coming to Camp yourself for the first time can be nerve wracking. The next few slides will walk us through what can be expected starting as soon as you arrive at Camp!</a:t>
            </a:r>
            <a:endParaRPr lang="en-US" b="0" dirty="0">
              <a:effectLst/>
            </a:endParaRPr>
          </a:p>
          <a:p>
            <a:pPr rtl="0"/>
            <a:r>
              <a:rPr lang="en-US" sz="1200" b="1" i="0" u="sng" dirty="0">
                <a:solidFill>
                  <a:srgbClr val="000000"/>
                </a:solidFill>
                <a:effectLst/>
                <a:latin typeface="Arial" panose="020B0604020202020204" pitchFamily="34" charset="0"/>
              </a:rPr>
              <a:t>Check in with your pack: </a:t>
            </a:r>
            <a:r>
              <a:rPr lang="en-US" sz="1200" b="0" i="0" u="none" strike="noStrike" dirty="0">
                <a:solidFill>
                  <a:srgbClr val="000000"/>
                </a:solidFill>
                <a:effectLst/>
                <a:latin typeface="Arial" panose="020B0604020202020204" pitchFamily="34" charset="0"/>
              </a:rPr>
              <a:t>Camp Akela will send an email in the few weeks leading up to Camp to let us know what our packs check in time is. This time frame will be within the hour of the check in time listed on the last slide. Akela provides a packing list to go off of when preparing for Camp. Health forms A and B are required for both youth and adults staying at Camp. This health form does not require a doctor’s signature. </a:t>
            </a:r>
            <a:endParaRPr lang="en-US" b="0" dirty="0">
              <a:effectLst/>
            </a:endParaRPr>
          </a:p>
          <a:p>
            <a:pPr rtl="0"/>
            <a:r>
              <a:rPr lang="en-US" sz="1200" b="0" i="0" u="none" strike="noStrike" dirty="0">
                <a:solidFill>
                  <a:srgbClr val="000000"/>
                </a:solidFill>
                <a:effectLst/>
                <a:latin typeface="Arial" panose="020B0604020202020204" pitchFamily="34" charset="0"/>
              </a:rPr>
              <a:t>All adults must also have a copy of their youth protection online certification when checking into Camp</a:t>
            </a:r>
            <a:endParaRPr lang="en-US" b="0" dirty="0">
              <a:effectLst/>
            </a:endParaRPr>
          </a:p>
          <a:p>
            <a:pPr rtl="0"/>
            <a:r>
              <a:rPr lang="en-US" sz="1200" b="1" i="0" u="sng" dirty="0">
                <a:solidFill>
                  <a:srgbClr val="000000"/>
                </a:solidFill>
                <a:effectLst/>
                <a:latin typeface="Arial" panose="020B0604020202020204" pitchFamily="34" charset="0"/>
              </a:rPr>
              <a:t>Set up you campsite: </a:t>
            </a:r>
            <a:r>
              <a:rPr lang="en-US" sz="1200" b="0" i="0" u="none" strike="noStrike" dirty="0">
                <a:solidFill>
                  <a:srgbClr val="000000"/>
                </a:solidFill>
                <a:effectLst/>
                <a:latin typeface="Arial" panose="020B0604020202020204" pitchFamily="34" charset="0"/>
              </a:rPr>
              <a:t>If you are attending the same Camp as other family’s from our pack you will be in the same Campsite. All campers sleep in tents. </a:t>
            </a:r>
            <a:endParaRPr lang="en-US" b="0" dirty="0">
              <a:effectLst/>
            </a:endParaRPr>
          </a:p>
          <a:p>
            <a:pPr rtl="0"/>
            <a:r>
              <a:rPr lang="en-US" sz="1200" b="0" i="1" u="none" strike="noStrike" dirty="0">
                <a:solidFill>
                  <a:srgbClr val="000000"/>
                </a:solidFill>
                <a:effectLst/>
                <a:latin typeface="Arial" panose="020B0604020202020204" pitchFamily="34" charset="0"/>
              </a:rPr>
              <a:t>This is also where details depend on the pack - this section of the presentation is a good time to tell them that they need to supply their own tent and/or camping supplies or if they can borrow the pack’s gear.</a:t>
            </a:r>
            <a:endParaRPr lang="en-US" b="0" dirty="0">
              <a:effectLst/>
            </a:endParaRPr>
          </a:p>
          <a:p>
            <a:r>
              <a:rPr lang="en-US" sz="1200" b="1" i="0" u="sng" dirty="0">
                <a:solidFill>
                  <a:srgbClr val="000000"/>
                </a:solidFill>
                <a:effectLst/>
                <a:latin typeface="Arial" panose="020B0604020202020204" pitchFamily="34" charset="0"/>
              </a:rPr>
              <a:t>Explore Camp: </a:t>
            </a:r>
            <a:r>
              <a:rPr lang="en-US" sz="1200" b="0" i="1" u="none" strike="noStrike" dirty="0">
                <a:solidFill>
                  <a:srgbClr val="000000"/>
                </a:solidFill>
                <a:effectLst/>
                <a:latin typeface="Arial" panose="020B0604020202020204" pitchFamily="34" charset="0"/>
              </a:rPr>
              <a:t>When we’re at Akela, the pack leadership and adults are responsible for our Scouts at all times. </a:t>
            </a:r>
          </a:p>
          <a:p>
            <a:endParaRPr lang="en-US" i="1" dirty="0">
              <a:solidFill>
                <a:srgbClr val="000000"/>
              </a:solidFill>
              <a:latin typeface="Arial" panose="020B0604020202020204" pitchFamily="34" charset="0"/>
            </a:endParaRPr>
          </a:p>
          <a:p>
            <a:r>
              <a:rPr lang="en-US" sz="1200" b="0" i="1" u="none" strike="noStrike" dirty="0">
                <a:solidFill>
                  <a:srgbClr val="000000"/>
                </a:solidFill>
                <a:effectLst/>
                <a:latin typeface="Arial" panose="020B0604020202020204" pitchFamily="34" charset="0"/>
              </a:rPr>
              <a:t>There may be time after setting up or downtime throughout Camp, Scouts are welcome to explore Camp as long as they stay in buddy pairs or are with an adult leader - 2 deep leadership should always be followed if it is not your child.  </a:t>
            </a:r>
            <a:endParaRPr lang="en-US" dirty="0"/>
          </a:p>
          <a:p>
            <a:endParaRPr lang="en-US" dirty="0"/>
          </a:p>
        </p:txBody>
      </p:sp>
      <p:sp>
        <p:nvSpPr>
          <p:cNvPr id="4" name="Slide Number Placeholder 3"/>
          <p:cNvSpPr>
            <a:spLocks noGrp="1"/>
          </p:cNvSpPr>
          <p:nvPr>
            <p:ph type="sldNum" sz="quarter" idx="5"/>
          </p:nvPr>
        </p:nvSpPr>
        <p:spPr/>
        <p:txBody>
          <a:bodyPr/>
          <a:lstStyle/>
          <a:p>
            <a:fld id="{9A87F452-5F33-4F18-8DA5-04D745103B23}" type="slidenum">
              <a:rPr lang="en-US" smtClean="0"/>
              <a:t>6</a:t>
            </a:fld>
            <a:endParaRPr lang="en-US" dirty="0"/>
          </a:p>
        </p:txBody>
      </p:sp>
    </p:spTree>
    <p:extLst>
      <p:ext uri="{BB962C8B-B14F-4D97-AF65-F5344CB8AC3E}">
        <p14:creationId xmlns:p14="http://schemas.microsoft.com/office/powerpoint/2010/main" val="4054525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1" i="0" u="sng" dirty="0">
                <a:solidFill>
                  <a:srgbClr val="000000"/>
                </a:solidFill>
                <a:effectLst/>
                <a:latin typeface="Arial" panose="020B0604020202020204" pitchFamily="34" charset="0"/>
              </a:rPr>
              <a:t>Breakfast at Bear Creek: </a:t>
            </a:r>
            <a:r>
              <a:rPr lang="en-US" b="0" i="0" u="none" strike="noStrike" dirty="0">
                <a:solidFill>
                  <a:srgbClr val="000000"/>
                </a:solidFill>
                <a:effectLst/>
                <a:latin typeface="Arial" panose="020B0604020202020204" pitchFamily="34" charset="0"/>
              </a:rPr>
              <a:t>Camp Akela will serve all of our meals inside their dining hall; Bear Creek. If you or your Scout has dietary restrictions they should be recorded on their registration or emailed to the Camp before we arrive. </a:t>
            </a:r>
            <a:endParaRPr lang="en-US" b="0" dirty="0">
              <a:effectLst/>
            </a:endParaRPr>
          </a:p>
          <a:p>
            <a:pPr rtl="0"/>
            <a:br>
              <a:rPr lang="en-US" b="0" dirty="0">
                <a:effectLst/>
              </a:rPr>
            </a:br>
            <a:r>
              <a:rPr lang="en-US" b="1" i="0" u="sng" dirty="0">
                <a:solidFill>
                  <a:srgbClr val="000000"/>
                </a:solidFill>
                <a:effectLst/>
                <a:latin typeface="Arial" panose="020B0604020202020204" pitchFamily="34" charset="0"/>
              </a:rPr>
              <a:t>Program Areas: </a:t>
            </a:r>
            <a:r>
              <a:rPr lang="en-US" b="0" i="0" u="none" strike="noStrike" dirty="0">
                <a:solidFill>
                  <a:srgbClr val="000000"/>
                </a:solidFill>
                <a:effectLst/>
                <a:latin typeface="Arial" panose="020B0604020202020204" pitchFamily="34" charset="0"/>
              </a:rPr>
              <a:t>You can see listed on the handouts the programs Scouts will have the opportunity to do. An up to date schedule will be issued at check in to let you </a:t>
            </a:r>
            <a:r>
              <a:rPr lang="en-US" b="0" i="0" u="none" strike="noStrike" dirty="0" err="1">
                <a:solidFill>
                  <a:srgbClr val="000000"/>
                </a:solidFill>
                <a:effectLst/>
                <a:latin typeface="Arial" panose="020B0604020202020204" pitchFamily="34" charset="0"/>
              </a:rPr>
              <a:t>kno</a:t>
            </a:r>
            <a:r>
              <a:rPr lang="en-US" b="0" i="0" u="none" strike="noStrike" dirty="0">
                <a:solidFill>
                  <a:srgbClr val="000000"/>
                </a:solidFill>
                <a:effectLst/>
                <a:latin typeface="Arial" panose="020B0604020202020204" pitchFamily="34" charset="0"/>
              </a:rPr>
              <a:t> where your Campsite is scheduled to be and when. </a:t>
            </a:r>
            <a:endParaRPr lang="en-US" b="0" dirty="0">
              <a:effectLst/>
            </a:endParaRPr>
          </a:p>
          <a:p>
            <a:pPr rtl="0"/>
            <a:br>
              <a:rPr lang="en-US" b="0" dirty="0">
                <a:effectLst/>
              </a:rPr>
            </a:br>
            <a:r>
              <a:rPr lang="en-US" b="1" i="0" u="sng" dirty="0">
                <a:solidFill>
                  <a:srgbClr val="000000"/>
                </a:solidFill>
                <a:effectLst/>
                <a:latin typeface="Arial" panose="020B0604020202020204" pitchFamily="34" charset="0"/>
              </a:rPr>
              <a:t>FIFO (</a:t>
            </a:r>
            <a:r>
              <a:rPr lang="en-US" b="1" i="0" u="sng" dirty="0" err="1">
                <a:solidFill>
                  <a:srgbClr val="000000"/>
                </a:solidFill>
                <a:effectLst/>
                <a:latin typeface="Arial" panose="020B0604020202020204" pitchFamily="34" charset="0"/>
              </a:rPr>
              <a:t>Fuilds</a:t>
            </a:r>
            <a:r>
              <a:rPr lang="en-US" b="1" i="0" u="sng" dirty="0">
                <a:solidFill>
                  <a:srgbClr val="000000"/>
                </a:solidFill>
                <a:effectLst/>
                <a:latin typeface="Arial" panose="020B0604020202020204" pitchFamily="34" charset="0"/>
              </a:rPr>
              <a:t> In – Fluids Out): </a:t>
            </a:r>
            <a:r>
              <a:rPr lang="en-US" b="0" i="0" u="none" strike="noStrike" dirty="0">
                <a:solidFill>
                  <a:srgbClr val="000000"/>
                </a:solidFill>
                <a:effectLst/>
                <a:latin typeface="Arial" panose="020B0604020202020204" pitchFamily="34" charset="0"/>
              </a:rPr>
              <a:t>Camp Akela has latrines (pit toilets) throughout Camp AND flushable toilets on either side of the Camp that are never too far away. It is important for all campers to bring water bottles to stay hydrated during their stay at Camp. All water at Camp Akela is safe to drink</a:t>
            </a:r>
            <a:endParaRPr lang="en-US" b="0" dirty="0">
              <a:effectLst/>
            </a:endParaRPr>
          </a:p>
        </p:txBody>
      </p:sp>
      <p:sp>
        <p:nvSpPr>
          <p:cNvPr id="4" name="Slide Number Placeholder 3"/>
          <p:cNvSpPr>
            <a:spLocks noGrp="1"/>
          </p:cNvSpPr>
          <p:nvPr>
            <p:ph type="sldNum" sz="quarter" idx="5"/>
          </p:nvPr>
        </p:nvSpPr>
        <p:spPr/>
        <p:txBody>
          <a:bodyPr/>
          <a:lstStyle/>
          <a:p>
            <a:fld id="{9A87F452-5F33-4F18-8DA5-04D745103B23}" type="slidenum">
              <a:rPr lang="en-US" smtClean="0"/>
              <a:t>7</a:t>
            </a:fld>
            <a:endParaRPr lang="en-US"/>
          </a:p>
        </p:txBody>
      </p:sp>
    </p:spTree>
    <p:extLst>
      <p:ext uri="{BB962C8B-B14F-4D97-AF65-F5344CB8AC3E}">
        <p14:creationId xmlns:p14="http://schemas.microsoft.com/office/powerpoint/2010/main" val="2632715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1" i="0" u="sng" dirty="0">
                <a:solidFill>
                  <a:srgbClr val="000000"/>
                </a:solidFill>
                <a:effectLst/>
                <a:latin typeface="Arial" panose="020B0604020202020204" pitchFamily="34" charset="0"/>
              </a:rPr>
              <a:t>Dinner and Flags at Bear Creek: </a:t>
            </a:r>
            <a:r>
              <a:rPr lang="en-US" b="0" i="0" u="none" strike="noStrike" dirty="0">
                <a:solidFill>
                  <a:srgbClr val="000000"/>
                </a:solidFill>
                <a:effectLst/>
                <a:latin typeface="Arial" panose="020B0604020202020204" pitchFamily="34" charset="0"/>
              </a:rPr>
              <a:t>There is the opportunity to Scouts and leaders to wear their class A uniforms at flags. These uniforms are not required to be packed or worn. </a:t>
            </a:r>
            <a:endParaRPr lang="en-US" b="0" dirty="0">
              <a:effectLst/>
            </a:endParaRPr>
          </a:p>
          <a:p>
            <a:pPr rtl="0"/>
            <a:br>
              <a:rPr lang="en-US" b="0" dirty="0">
                <a:effectLst/>
              </a:rPr>
            </a:br>
            <a:r>
              <a:rPr lang="en-US" b="1" i="0" u="sng" dirty="0">
                <a:solidFill>
                  <a:srgbClr val="000000"/>
                </a:solidFill>
                <a:effectLst/>
                <a:latin typeface="Arial" panose="020B0604020202020204" pitchFamily="34" charset="0"/>
              </a:rPr>
              <a:t>Evening Programs: </a:t>
            </a:r>
            <a:r>
              <a:rPr lang="en-US" b="0" i="0" u="none" strike="noStrike" dirty="0">
                <a:solidFill>
                  <a:srgbClr val="000000"/>
                </a:solidFill>
                <a:effectLst/>
                <a:latin typeface="Arial" panose="020B0604020202020204" pitchFamily="34" charset="0"/>
              </a:rPr>
              <a:t>A day at Camp Akela is packed full of fun from sun up to sun down. After dinner Scouts will get to be entertained by a campfire show the staff put on and for the longer Camps will have the opportunity to visit their favorite areas for open areas. </a:t>
            </a:r>
            <a:endParaRPr lang="en-US" b="0" dirty="0">
              <a:effectLst/>
            </a:endParaRPr>
          </a:p>
          <a:p>
            <a:pPr rtl="0"/>
            <a:br>
              <a:rPr lang="en-US" b="0" dirty="0">
                <a:effectLst/>
              </a:rPr>
            </a:br>
            <a:r>
              <a:rPr lang="en-US" b="1" i="0" u="sng" dirty="0">
                <a:solidFill>
                  <a:srgbClr val="000000"/>
                </a:solidFill>
                <a:effectLst/>
                <a:latin typeface="Arial" panose="020B0604020202020204" pitchFamily="34" charset="0"/>
              </a:rPr>
              <a:t>Shower Facilities: </a:t>
            </a:r>
            <a:r>
              <a:rPr lang="en-US" b="0" i="0" u="none" strike="noStrike" dirty="0">
                <a:solidFill>
                  <a:srgbClr val="000000"/>
                </a:solidFill>
                <a:effectLst/>
                <a:latin typeface="Arial" panose="020B0604020202020204" pitchFamily="34" charset="0"/>
              </a:rPr>
              <a:t>Adult and youth have separate showers at Camp Akela. Scouts should be able to shower on their own when attending Camp.</a:t>
            </a:r>
            <a:endParaRPr lang="en-US" b="0" dirty="0">
              <a:effectLst/>
            </a:endParaRPr>
          </a:p>
        </p:txBody>
      </p:sp>
      <p:sp>
        <p:nvSpPr>
          <p:cNvPr id="4" name="Slide Number Placeholder 3"/>
          <p:cNvSpPr>
            <a:spLocks noGrp="1"/>
          </p:cNvSpPr>
          <p:nvPr>
            <p:ph type="sldNum" sz="quarter" idx="5"/>
          </p:nvPr>
        </p:nvSpPr>
        <p:spPr/>
        <p:txBody>
          <a:bodyPr/>
          <a:lstStyle/>
          <a:p>
            <a:fld id="{9A87F452-5F33-4F18-8DA5-04D745103B23}" type="slidenum">
              <a:rPr lang="en-US" smtClean="0"/>
              <a:t>8</a:t>
            </a:fld>
            <a:endParaRPr lang="en-US"/>
          </a:p>
        </p:txBody>
      </p:sp>
    </p:spTree>
    <p:extLst>
      <p:ext uri="{BB962C8B-B14F-4D97-AF65-F5344CB8AC3E}">
        <p14:creationId xmlns:p14="http://schemas.microsoft.com/office/powerpoint/2010/main" val="3400766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1" i="0" u="sng" dirty="0">
                <a:solidFill>
                  <a:srgbClr val="000000"/>
                </a:solidFill>
                <a:effectLst/>
                <a:latin typeface="Arial" panose="020B0604020202020204" pitchFamily="34" charset="0"/>
              </a:rPr>
              <a:t>Trading post: </a:t>
            </a:r>
            <a:r>
              <a:rPr lang="en-US" b="0" i="0" u="none" strike="noStrike" dirty="0">
                <a:solidFill>
                  <a:srgbClr val="000000"/>
                </a:solidFill>
                <a:effectLst/>
                <a:latin typeface="Arial" panose="020B0604020202020204" pitchFamily="34" charset="0"/>
              </a:rPr>
              <a:t>Camp Akela has a trading post filled with camp trinkets, t-shirts, ice cream, pocket knives for purchase.</a:t>
            </a:r>
            <a:endParaRPr lang="en-US" b="0" dirty="0">
              <a:effectLst/>
            </a:endParaRPr>
          </a:p>
          <a:p>
            <a:pPr rtl="0"/>
            <a:br>
              <a:rPr lang="en-US" b="0" dirty="0">
                <a:effectLst/>
              </a:rPr>
            </a:br>
            <a:r>
              <a:rPr lang="en-US" b="1" i="0" u="sng" dirty="0">
                <a:solidFill>
                  <a:srgbClr val="000000"/>
                </a:solidFill>
                <a:effectLst/>
                <a:latin typeface="Arial" panose="020B0604020202020204" pitchFamily="34" charset="0"/>
              </a:rPr>
              <a:t>Tip!</a:t>
            </a:r>
            <a:r>
              <a:rPr lang="en-US" b="1" i="1" u="sng" dirty="0">
                <a:solidFill>
                  <a:srgbClr val="000000"/>
                </a:solidFill>
                <a:effectLst/>
                <a:latin typeface="Arial" panose="020B0604020202020204" pitchFamily="34" charset="0"/>
              </a:rPr>
              <a:t> </a:t>
            </a:r>
            <a:r>
              <a:rPr lang="en-US" b="0" i="1" u="none" strike="noStrike" dirty="0">
                <a:solidFill>
                  <a:srgbClr val="000000"/>
                </a:solidFill>
                <a:effectLst/>
                <a:latin typeface="Arial" panose="020B0604020202020204" pitchFamily="34" charset="0"/>
              </a:rPr>
              <a:t>If your pack will be taking Scouts to camp without their parents, we recommend making sure there is a plan in place for the Scout or adults responsible for carrying the money and how it is to be spent. Some Scouts do GREAT at being responsible for their own money, but it depends on what works best for the adults at camp and the families. </a:t>
            </a:r>
            <a:endParaRPr lang="en-US" b="0" dirty="0">
              <a:effectLst/>
            </a:endParaRPr>
          </a:p>
          <a:p>
            <a:pPr rtl="0"/>
            <a:br>
              <a:rPr lang="en-US" b="0" dirty="0">
                <a:effectLst/>
              </a:rPr>
            </a:br>
            <a:r>
              <a:rPr lang="en-US" b="1" i="0" u="sng" dirty="0">
                <a:solidFill>
                  <a:srgbClr val="000000"/>
                </a:solidFill>
                <a:effectLst/>
                <a:latin typeface="Arial" panose="020B0604020202020204" pitchFamily="34" charset="0"/>
              </a:rPr>
              <a:t>Where will we sleep: </a:t>
            </a:r>
            <a:r>
              <a:rPr lang="en-US" b="1" i="0" u="none" strike="noStrike" dirty="0">
                <a:solidFill>
                  <a:srgbClr val="000000"/>
                </a:solidFill>
                <a:effectLst/>
                <a:latin typeface="Arial" panose="020B0604020202020204" pitchFamily="34" charset="0"/>
              </a:rPr>
              <a:t> </a:t>
            </a:r>
            <a:r>
              <a:rPr lang="en-US" b="0" i="1" u="none" strike="noStrike" dirty="0">
                <a:solidFill>
                  <a:srgbClr val="000000"/>
                </a:solidFill>
                <a:effectLst/>
                <a:latin typeface="Arial" panose="020B0604020202020204" pitchFamily="34" charset="0"/>
              </a:rPr>
              <a:t>Another great time to talk about what resources your pack or troop has available to borrow if that is a barrier to families attending Camp</a:t>
            </a:r>
            <a:endParaRPr lang="en-US" b="0" dirty="0">
              <a:effectLst/>
            </a:endParaRPr>
          </a:p>
          <a:p>
            <a:pPr rtl="0"/>
            <a:br>
              <a:rPr lang="en-US" b="0" dirty="0">
                <a:effectLst/>
              </a:rPr>
            </a:br>
            <a:r>
              <a:rPr lang="en-US" b="1" i="0" u="sng" dirty="0">
                <a:solidFill>
                  <a:srgbClr val="000000"/>
                </a:solidFill>
                <a:effectLst/>
                <a:latin typeface="Arial" panose="020B0604020202020204" pitchFamily="34" charset="0"/>
              </a:rPr>
              <a:t>What if I can’t attend Camp with my Scout? This is a time to discuss whether you have parents who are already signed up and to get an idea of how many Scouts might attend without a parent or other parents who are interested in attending. The more,</a:t>
            </a:r>
            <a:r>
              <a:rPr lang="en-US" b="0" i="1" u="none" strike="noStrike" dirty="0">
                <a:solidFill>
                  <a:srgbClr val="000000"/>
                </a:solidFill>
                <a:effectLst/>
                <a:latin typeface="Arial" panose="020B0604020202020204" pitchFamily="34" charset="0"/>
              </a:rPr>
              <a:t> the merrier!</a:t>
            </a:r>
            <a:endParaRPr lang="en-US" b="0" dirty="0">
              <a:effectLst/>
            </a:endParaRPr>
          </a:p>
        </p:txBody>
      </p:sp>
      <p:sp>
        <p:nvSpPr>
          <p:cNvPr id="4" name="Slide Number Placeholder 3"/>
          <p:cNvSpPr>
            <a:spLocks noGrp="1"/>
          </p:cNvSpPr>
          <p:nvPr>
            <p:ph type="sldNum" sz="quarter" idx="5"/>
          </p:nvPr>
        </p:nvSpPr>
        <p:spPr/>
        <p:txBody>
          <a:bodyPr/>
          <a:lstStyle/>
          <a:p>
            <a:fld id="{9A87F452-5F33-4F18-8DA5-04D745103B23}" type="slidenum">
              <a:rPr lang="en-US" smtClean="0"/>
              <a:t>9</a:t>
            </a:fld>
            <a:endParaRPr lang="en-US"/>
          </a:p>
        </p:txBody>
      </p:sp>
    </p:spTree>
    <p:extLst>
      <p:ext uri="{BB962C8B-B14F-4D97-AF65-F5344CB8AC3E}">
        <p14:creationId xmlns:p14="http://schemas.microsoft.com/office/powerpoint/2010/main" val="2467628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C1E1FAD-7351-4908-963A-08EA8E4AB7A0}" type="datetimeFigureOut">
              <a:rPr lang="en-US" smtClean="0"/>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816587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1E1FAD-7351-4908-963A-08EA8E4AB7A0}" type="datetimeFigureOut">
              <a:rPr lang="en-US" smtClean="0"/>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572494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1E1FAD-7351-4908-963A-08EA8E4AB7A0}" type="datetimeFigureOut">
              <a:rPr lang="en-US" smtClean="0"/>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307839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1E1FAD-7351-4908-963A-08EA8E4AB7A0}" type="datetimeFigureOut">
              <a:rPr lang="en-US" smtClean="0"/>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419448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1E1FAD-7351-4908-963A-08EA8E4AB7A0}" type="datetimeFigureOut">
              <a:rPr lang="en-US" smtClean="0"/>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283249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C1E1FAD-7351-4908-963A-08EA8E4AB7A0}" type="datetimeFigureOut">
              <a:rPr lang="en-US" smtClean="0"/>
              <a:t>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577370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C1E1FAD-7351-4908-963A-08EA8E4AB7A0}" type="datetimeFigureOut">
              <a:rPr lang="en-US" smtClean="0"/>
              <a:t>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30270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C1E1FAD-7351-4908-963A-08EA8E4AB7A0}" type="datetimeFigureOut">
              <a:rPr lang="en-US" smtClean="0"/>
              <a:t>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392934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1E1FAD-7351-4908-963A-08EA8E4AB7A0}" type="datetimeFigureOut">
              <a:rPr lang="en-US" smtClean="0"/>
              <a:t>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046355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1E1FAD-7351-4908-963A-08EA8E4AB7A0}" type="datetimeFigureOut">
              <a:rPr lang="en-US" smtClean="0"/>
              <a:t>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060652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1E1FAD-7351-4908-963A-08EA8E4AB7A0}" type="datetimeFigureOut">
              <a:rPr lang="en-US" smtClean="0"/>
              <a:t>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428761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1E1FAD-7351-4908-963A-08EA8E4AB7A0}" type="datetimeFigureOut">
              <a:rPr lang="en-US" smtClean="0"/>
              <a:pPr/>
              <a:t>1/3/2025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F2D47E-0AF1-4C27-801F-64E3E5BF7F72}" type="slidenum">
              <a:rPr lang="en-US" smtClean="0"/>
              <a:t>‹#›</a:t>
            </a:fld>
            <a:endParaRPr lang="en-US" dirty="0"/>
          </a:p>
        </p:txBody>
      </p:sp>
    </p:spTree>
    <p:extLst>
      <p:ext uri="{BB962C8B-B14F-4D97-AF65-F5344CB8AC3E}">
        <p14:creationId xmlns:p14="http://schemas.microsoft.com/office/powerpoint/2010/main" val="1584632114"/>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1AD96380-9172-0BDB-D2E9-D4F302FAE0E5}"/>
              </a:ext>
            </a:extLst>
          </p:cNvPr>
          <p:cNvSpPr/>
          <p:nvPr/>
        </p:nvSpPr>
        <p:spPr>
          <a:xfrm>
            <a:off x="853440" y="3429000"/>
            <a:ext cx="7802880" cy="330708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F82276-3755-AB8B-905C-B6D0D828B751}"/>
              </a:ext>
            </a:extLst>
          </p:cNvPr>
          <p:cNvSpPr>
            <a:spLocks noGrp="1"/>
          </p:cNvSpPr>
          <p:nvPr>
            <p:ph type="ctrTitle"/>
          </p:nvPr>
        </p:nvSpPr>
        <p:spPr>
          <a:xfrm>
            <a:off x="3720735" y="3611780"/>
            <a:ext cx="4482553" cy="1947712"/>
          </a:xfrm>
          <a:effectLst>
            <a:glow>
              <a:schemeClr val="bg1"/>
            </a:glow>
          </a:effectLst>
        </p:spPr>
        <p:txBody>
          <a:bodyPr>
            <a:normAutofit/>
          </a:bodyPr>
          <a:lstStyle/>
          <a:p>
            <a:r>
              <a:rPr lang="en-US" b="1" dirty="0">
                <a:solidFill>
                  <a:srgbClr val="4C3A00"/>
                </a:solidFill>
                <a:latin typeface="Cambria" panose="02040503050406030204" pitchFamily="18" charset="0"/>
                <a:ea typeface="Cambria" panose="02040503050406030204" pitchFamily="18" charset="0"/>
              </a:rPr>
              <a:t>Welcome to</a:t>
            </a:r>
            <a:br>
              <a:rPr lang="en-US" b="1" dirty="0">
                <a:solidFill>
                  <a:srgbClr val="4C3A00"/>
                </a:solidFill>
                <a:latin typeface="Cambria" panose="02040503050406030204" pitchFamily="18" charset="0"/>
                <a:ea typeface="Cambria" panose="02040503050406030204" pitchFamily="18" charset="0"/>
              </a:rPr>
            </a:br>
            <a:r>
              <a:rPr lang="en-US" b="1" dirty="0">
                <a:solidFill>
                  <a:srgbClr val="4C3A00"/>
                </a:solidFill>
                <a:latin typeface="Cambria" panose="02040503050406030204" pitchFamily="18" charset="0"/>
                <a:ea typeface="Cambria" panose="02040503050406030204" pitchFamily="18" charset="0"/>
              </a:rPr>
              <a:t>Camp Akela</a:t>
            </a:r>
          </a:p>
        </p:txBody>
      </p:sp>
      <p:sp>
        <p:nvSpPr>
          <p:cNvPr id="3" name="Subtitle 2">
            <a:extLst>
              <a:ext uri="{FF2B5EF4-FFF2-40B4-BE49-F238E27FC236}">
                <a16:creationId xmlns:a16="http://schemas.microsoft.com/office/drawing/2014/main" id="{E41DBACD-53DF-0FC3-5421-1B3F6F0E80E2}"/>
              </a:ext>
            </a:extLst>
          </p:cNvPr>
          <p:cNvSpPr>
            <a:spLocks noGrp="1"/>
          </p:cNvSpPr>
          <p:nvPr>
            <p:ph type="subTitle" idx="1"/>
          </p:nvPr>
        </p:nvSpPr>
        <p:spPr>
          <a:xfrm>
            <a:off x="3742594" y="5742272"/>
            <a:ext cx="4485725" cy="597368"/>
          </a:xfrm>
        </p:spPr>
        <p:txBody>
          <a:bodyPr>
            <a:normAutofit/>
          </a:bodyPr>
          <a:lstStyle/>
          <a:p>
            <a:r>
              <a:rPr lang="en-US" b="1" dirty="0">
                <a:solidFill>
                  <a:schemeClr val="accent4">
                    <a:lumMod val="50000"/>
                  </a:schemeClr>
                </a:solidFill>
                <a:latin typeface="Cambria" panose="02040503050406030204" pitchFamily="18" charset="0"/>
                <a:ea typeface="Cambria" panose="02040503050406030204" pitchFamily="18" charset="0"/>
              </a:rPr>
              <a:t>At Mitigwa Scout Reservation</a:t>
            </a:r>
          </a:p>
        </p:txBody>
      </p:sp>
      <p:pic>
        <p:nvPicPr>
          <p:cNvPr id="12" name="Picture 11" descr="A logo with a yellow and black background&#10;&#10;Description automatically generated with medium confidence">
            <a:extLst>
              <a:ext uri="{FF2B5EF4-FFF2-40B4-BE49-F238E27FC236}">
                <a16:creationId xmlns:a16="http://schemas.microsoft.com/office/drawing/2014/main" id="{DAC1A4B0-DD7C-06BC-64EC-51939A8E62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043" y="3987312"/>
            <a:ext cx="2340230" cy="2190456"/>
          </a:xfrm>
          <a:prstGeom prst="rect">
            <a:avLst/>
          </a:prstGeom>
        </p:spPr>
      </p:pic>
    </p:spTree>
    <p:extLst>
      <p:ext uri="{BB962C8B-B14F-4D97-AF65-F5344CB8AC3E}">
        <p14:creationId xmlns:p14="http://schemas.microsoft.com/office/powerpoint/2010/main" val="31316364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AF4506-D12E-2911-A334-513AA4669CBA}"/>
              </a:ext>
            </a:extLst>
          </p:cNvPr>
          <p:cNvSpPr/>
          <p:nvPr/>
        </p:nvSpPr>
        <p:spPr>
          <a:xfrm>
            <a:off x="4428591" y="2967335"/>
            <a:ext cx="3334824"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Questions?</a:t>
            </a:r>
          </a:p>
        </p:txBody>
      </p:sp>
    </p:spTree>
    <p:extLst>
      <p:ext uri="{BB962C8B-B14F-4D97-AF65-F5344CB8AC3E}">
        <p14:creationId xmlns:p14="http://schemas.microsoft.com/office/powerpoint/2010/main" val="3895496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8FD4FD-ABB1-6149-F210-81263CBCE550}"/>
              </a:ext>
            </a:extLst>
          </p:cNvPr>
          <p:cNvSpPr txBox="1"/>
          <p:nvPr/>
        </p:nvSpPr>
        <p:spPr>
          <a:xfrm>
            <a:off x="683833" y="390339"/>
            <a:ext cx="7526099" cy="1015663"/>
          </a:xfrm>
          <a:prstGeom prst="rect">
            <a:avLst/>
          </a:prstGeom>
          <a:noFill/>
        </p:spPr>
        <p:txBody>
          <a:bodyPr wrap="none" rtlCol="0">
            <a:spAutoFit/>
          </a:bodyPr>
          <a:lstStyle/>
          <a:p>
            <a:r>
              <a:rPr lang="en-US" sz="6000" b="1" dirty="0">
                <a:latin typeface="Cambria" panose="02040503050406030204" pitchFamily="18" charset="0"/>
                <a:ea typeface="Cambria" panose="02040503050406030204" pitchFamily="18" charset="0"/>
              </a:rPr>
              <a:t>What is Camp Akela?</a:t>
            </a:r>
          </a:p>
        </p:txBody>
      </p:sp>
      <p:sp>
        <p:nvSpPr>
          <p:cNvPr id="3" name="TextBox 2">
            <a:extLst>
              <a:ext uri="{FF2B5EF4-FFF2-40B4-BE49-F238E27FC236}">
                <a16:creationId xmlns:a16="http://schemas.microsoft.com/office/drawing/2014/main" id="{B4F4C569-7D0A-5105-EB1D-786C82B26E50}"/>
              </a:ext>
            </a:extLst>
          </p:cNvPr>
          <p:cNvSpPr txBox="1"/>
          <p:nvPr/>
        </p:nvSpPr>
        <p:spPr>
          <a:xfrm>
            <a:off x="498987" y="1539135"/>
            <a:ext cx="11194026" cy="2954655"/>
          </a:xfrm>
          <a:prstGeom prst="rect">
            <a:avLst/>
          </a:prstGeom>
          <a:noFill/>
        </p:spPr>
        <p:txBody>
          <a:bodyPr wrap="square" rtlCol="0">
            <a:spAutoFit/>
          </a:bodyPr>
          <a:lstStyle/>
          <a:p>
            <a:pPr rtl="0">
              <a:spcAft>
                <a:spcPts val="1200"/>
              </a:spcAft>
            </a:pPr>
            <a:r>
              <a:rPr lang="en-US" sz="2400" b="0" i="0" u="none" strike="noStrike" dirty="0">
                <a:effectLst/>
                <a:latin typeface="Open Sans" panose="020B0606030504020204" pitchFamily="34" charset="0"/>
              </a:rPr>
              <a:t>Camp Akela is a nationally accredited Cub Scout Camp and is a part of Mitigwa Scout Reservation.</a:t>
            </a:r>
          </a:p>
          <a:p>
            <a:pPr rtl="0">
              <a:spcAft>
                <a:spcPts val="1200"/>
              </a:spcAft>
            </a:pPr>
            <a:r>
              <a:rPr lang="en-US" sz="2400" b="0" i="0" u="none" strike="noStrike" dirty="0">
                <a:effectLst/>
                <a:latin typeface="Open Sans" panose="020B0606030504020204" pitchFamily="34" charset="0"/>
              </a:rPr>
              <a:t> It is just about 30 miles north-west of Des Moines, in Woodward, IA. </a:t>
            </a:r>
          </a:p>
          <a:p>
            <a:pPr rtl="0">
              <a:spcAft>
                <a:spcPts val="1200"/>
              </a:spcAft>
            </a:pPr>
            <a:endParaRPr lang="en-US" sz="1800" b="0" i="0" u="none" strike="noStrike" dirty="0">
              <a:solidFill>
                <a:srgbClr val="595959"/>
              </a:solidFill>
              <a:effectLst/>
              <a:latin typeface="Open Sans" panose="020B0606030504020204" pitchFamily="34" charset="0"/>
            </a:endParaRPr>
          </a:p>
          <a:p>
            <a:pPr rtl="0">
              <a:spcAft>
                <a:spcPts val="1200"/>
              </a:spcAft>
            </a:pPr>
            <a:r>
              <a:rPr lang="en-US" sz="2400" b="1" i="0" u="none" strike="noStrike" dirty="0">
                <a:solidFill>
                  <a:schemeClr val="accent1">
                    <a:lumMod val="75000"/>
                  </a:schemeClr>
                </a:solidFill>
                <a:effectLst/>
                <a:latin typeface="Open Sans" panose="020B0606030504020204" pitchFamily="34" charset="0"/>
              </a:rPr>
              <a:t>This is the perfect place for your Scout to fall in love with Scouting and the outdoors.</a:t>
            </a:r>
            <a:br>
              <a:rPr lang="en-US" dirty="0"/>
            </a:br>
            <a:endParaRPr lang="en-US" dirty="0"/>
          </a:p>
        </p:txBody>
      </p:sp>
      <p:pic>
        <p:nvPicPr>
          <p:cNvPr id="4" name="Picture 3" descr="A logo with a yellow and black background&#10;&#10;Description automatically generated with medium confidence">
            <a:extLst>
              <a:ext uri="{FF2B5EF4-FFF2-40B4-BE49-F238E27FC236}">
                <a16:creationId xmlns:a16="http://schemas.microsoft.com/office/drawing/2014/main" id="{C9C98970-8533-524C-63FF-BBF197618E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926" y="4626924"/>
            <a:ext cx="1781331" cy="1667326"/>
          </a:xfrm>
          <a:prstGeom prst="rect">
            <a:avLst/>
          </a:prstGeom>
        </p:spPr>
      </p:pic>
      <p:pic>
        <p:nvPicPr>
          <p:cNvPr id="6" name="Picture 5" descr="A blue text on a black background&#10;&#10;Description automatically generated">
            <a:extLst>
              <a:ext uri="{FF2B5EF4-FFF2-40B4-BE49-F238E27FC236}">
                <a16:creationId xmlns:a16="http://schemas.microsoft.com/office/drawing/2014/main" id="{05B08DA6-AC9D-C4A1-7298-5973D21A91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9242" y="4728066"/>
            <a:ext cx="4215064" cy="1597768"/>
          </a:xfrm>
          <a:prstGeom prst="rect">
            <a:avLst/>
          </a:prstGeom>
        </p:spPr>
      </p:pic>
      <p:pic>
        <p:nvPicPr>
          <p:cNvPr id="12" name="Picture 11" descr="A group of kids in a pool&#10;&#10;Description automatically generated">
            <a:extLst>
              <a:ext uri="{FF2B5EF4-FFF2-40B4-BE49-F238E27FC236}">
                <a16:creationId xmlns:a16="http://schemas.microsoft.com/office/drawing/2014/main" id="{78DAD829-15E3-341D-ADF9-19953695DA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3291" y="4262325"/>
            <a:ext cx="3578840" cy="2379548"/>
          </a:xfrm>
          <a:prstGeom prst="rect">
            <a:avLst/>
          </a:prstGeom>
        </p:spPr>
      </p:pic>
    </p:spTree>
    <p:extLst>
      <p:ext uri="{BB962C8B-B14F-4D97-AF65-F5344CB8AC3E}">
        <p14:creationId xmlns:p14="http://schemas.microsoft.com/office/powerpoint/2010/main" val="3684883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Picture 4" descr="A sign in a field with a canoe&#10;&#10;Description automatically generated">
            <a:extLst>
              <a:ext uri="{FF2B5EF4-FFF2-40B4-BE49-F238E27FC236}">
                <a16:creationId xmlns:a16="http://schemas.microsoft.com/office/drawing/2014/main" id="{8BC519FD-AF5A-DA77-D34C-D621C5C07B8C}"/>
              </a:ext>
            </a:extLst>
          </p:cNvPr>
          <p:cNvPicPr>
            <a:picLocks noChangeAspect="1"/>
          </p:cNvPicPr>
          <p:nvPr/>
        </p:nvPicPr>
        <p:blipFill>
          <a:blip r:embed="rId3">
            <a:extLst>
              <a:ext uri="{28A0092B-C50C-407E-A947-70E740481C1C}">
                <a14:useLocalDpi xmlns:a14="http://schemas.microsoft.com/office/drawing/2010/main" val="0"/>
              </a:ext>
            </a:extLst>
          </a:blip>
          <a:srcRect l="18472" b="5250"/>
          <a:stretch/>
        </p:blipFill>
        <p:spPr>
          <a:xfrm>
            <a:off x="646846" y="1446825"/>
            <a:ext cx="4450374" cy="4336964"/>
          </a:xfrm>
          <a:prstGeom prst="rect">
            <a:avLst/>
          </a:prstGeom>
          <a:effectLst>
            <a:softEdge rad="76200"/>
          </a:effectLst>
        </p:spPr>
      </p:pic>
      <p:sp>
        <p:nvSpPr>
          <p:cNvPr id="8" name="Rectangle 7">
            <a:extLst>
              <a:ext uri="{FF2B5EF4-FFF2-40B4-BE49-F238E27FC236}">
                <a16:creationId xmlns:a16="http://schemas.microsoft.com/office/drawing/2014/main" id="{1A8984F1-0150-4CA4-398E-174E60A11559}"/>
              </a:ext>
            </a:extLst>
          </p:cNvPr>
          <p:cNvSpPr/>
          <p:nvPr/>
        </p:nvSpPr>
        <p:spPr>
          <a:xfrm>
            <a:off x="5779886" y="1344586"/>
            <a:ext cx="6049990" cy="1446550"/>
          </a:xfrm>
          <a:prstGeom prst="rect">
            <a:avLst/>
          </a:prstGeom>
          <a:noFill/>
        </p:spPr>
        <p:txBody>
          <a:bodyPr wrap="none" lIns="91440" tIns="45720" rIns="91440" bIns="45720">
            <a:spAutoFit/>
          </a:bodyPr>
          <a:lstStyle/>
          <a:p>
            <a:pPr algn="ctr"/>
            <a:r>
              <a:rPr lang="en-US" sz="88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Water World</a:t>
            </a:r>
          </a:p>
        </p:txBody>
      </p:sp>
      <p:sp>
        <p:nvSpPr>
          <p:cNvPr id="9" name="TextBox 8">
            <a:extLst>
              <a:ext uri="{FF2B5EF4-FFF2-40B4-BE49-F238E27FC236}">
                <a16:creationId xmlns:a16="http://schemas.microsoft.com/office/drawing/2014/main" id="{A16422DF-7571-2CE3-F736-E3D17449639D}"/>
              </a:ext>
            </a:extLst>
          </p:cNvPr>
          <p:cNvSpPr txBox="1"/>
          <p:nvPr/>
        </p:nvSpPr>
        <p:spPr>
          <a:xfrm>
            <a:off x="2647125" y="261211"/>
            <a:ext cx="7329251" cy="1015663"/>
          </a:xfrm>
          <a:prstGeom prst="rect">
            <a:avLst/>
          </a:prstGeom>
          <a:noFill/>
        </p:spPr>
        <p:txBody>
          <a:bodyPr wrap="none" rtlCol="0">
            <a:spAutoFit/>
          </a:bodyPr>
          <a:lstStyle/>
          <a:p>
            <a:r>
              <a:rPr lang="en-US" sz="6000" b="1" dirty="0">
                <a:solidFill>
                  <a:schemeClr val="accent1">
                    <a:lumMod val="75000"/>
                  </a:schemeClr>
                </a:solidFill>
                <a:latin typeface="Cambria" panose="02040503050406030204" pitchFamily="18" charset="0"/>
                <a:ea typeface="Cambria" panose="02040503050406030204" pitchFamily="18" charset="0"/>
              </a:rPr>
              <a:t>Summer Camp 2025</a:t>
            </a:r>
          </a:p>
        </p:txBody>
      </p:sp>
      <p:sp>
        <p:nvSpPr>
          <p:cNvPr id="10" name="TextBox 9">
            <a:extLst>
              <a:ext uri="{FF2B5EF4-FFF2-40B4-BE49-F238E27FC236}">
                <a16:creationId xmlns:a16="http://schemas.microsoft.com/office/drawing/2014/main" id="{EBDEE175-A4B1-5C5F-A72C-3319E1B3E0CB}"/>
              </a:ext>
            </a:extLst>
          </p:cNvPr>
          <p:cNvSpPr txBox="1"/>
          <p:nvPr/>
        </p:nvSpPr>
        <p:spPr>
          <a:xfrm>
            <a:off x="936978" y="5953740"/>
            <a:ext cx="3420295" cy="369332"/>
          </a:xfrm>
          <a:prstGeom prst="rect">
            <a:avLst/>
          </a:prstGeom>
          <a:noFill/>
        </p:spPr>
        <p:txBody>
          <a:bodyPr wrap="none" rtlCol="0">
            <a:spAutoFit/>
          </a:bodyPr>
          <a:lstStyle/>
          <a:p>
            <a:r>
              <a:rPr lang="en-US" dirty="0"/>
              <a:t>The iconic entrance to Camp Akela</a:t>
            </a:r>
          </a:p>
        </p:txBody>
      </p:sp>
      <p:pic>
        <p:nvPicPr>
          <p:cNvPr id="12" name="Picture 11" descr="A group of people on floating platform&#10;&#10;Description automatically generated">
            <a:extLst>
              <a:ext uri="{FF2B5EF4-FFF2-40B4-BE49-F238E27FC236}">
                <a16:creationId xmlns:a16="http://schemas.microsoft.com/office/drawing/2014/main" id="{5D09E83D-42B3-C1AF-0C35-DCEB0AF482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9585" y="3132459"/>
            <a:ext cx="4798682" cy="3190613"/>
          </a:xfrm>
          <a:prstGeom prst="rect">
            <a:avLst/>
          </a:prstGeom>
        </p:spPr>
      </p:pic>
    </p:spTree>
    <p:extLst>
      <p:ext uri="{BB962C8B-B14F-4D97-AF65-F5344CB8AC3E}">
        <p14:creationId xmlns:p14="http://schemas.microsoft.com/office/powerpoint/2010/main" val="1678071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ADE4FC6-3931-4AA9-6ABE-C9F887DCF75F}"/>
              </a:ext>
            </a:extLst>
          </p:cNvPr>
          <p:cNvSpPr txBox="1"/>
          <p:nvPr/>
        </p:nvSpPr>
        <p:spPr>
          <a:xfrm>
            <a:off x="684775" y="313709"/>
            <a:ext cx="10822450" cy="923330"/>
          </a:xfrm>
          <a:prstGeom prst="rect">
            <a:avLst/>
          </a:prstGeom>
          <a:noFill/>
        </p:spPr>
        <p:txBody>
          <a:bodyPr wrap="none" rtlCol="0">
            <a:spAutoFit/>
          </a:bodyPr>
          <a:lstStyle/>
          <a:p>
            <a:r>
              <a:rPr lang="en-US" sz="5400" b="1" dirty="0">
                <a:solidFill>
                  <a:schemeClr val="accent1">
                    <a:lumMod val="75000"/>
                  </a:schemeClr>
                </a:solidFill>
                <a:latin typeface="Cambria" panose="02040503050406030204" pitchFamily="18" charset="0"/>
                <a:ea typeface="Cambria" panose="02040503050406030204" pitchFamily="18" charset="0"/>
              </a:rPr>
              <a:t>A Camp that is right for everyone!</a:t>
            </a:r>
          </a:p>
        </p:txBody>
      </p:sp>
      <p:graphicFrame>
        <p:nvGraphicFramePr>
          <p:cNvPr id="5" name="Table 4">
            <a:extLst>
              <a:ext uri="{FF2B5EF4-FFF2-40B4-BE49-F238E27FC236}">
                <a16:creationId xmlns:a16="http://schemas.microsoft.com/office/drawing/2014/main" id="{BD955383-AD6D-A231-41A2-D1E680EAC266}"/>
              </a:ext>
            </a:extLst>
          </p:cNvPr>
          <p:cNvGraphicFramePr>
            <a:graphicFrameLocks noGrp="1"/>
          </p:cNvGraphicFramePr>
          <p:nvPr>
            <p:extLst>
              <p:ext uri="{D42A27DB-BD31-4B8C-83A1-F6EECF244321}">
                <p14:modId xmlns:p14="http://schemas.microsoft.com/office/powerpoint/2010/main" val="647419635"/>
              </p:ext>
            </p:extLst>
          </p:nvPr>
        </p:nvGraphicFramePr>
        <p:xfrm>
          <a:off x="684775" y="2116414"/>
          <a:ext cx="10700982" cy="3984826"/>
        </p:xfrm>
        <a:graphic>
          <a:graphicData uri="http://schemas.openxmlformats.org/drawingml/2006/table">
            <a:tbl>
              <a:tblPr firstRow="1" bandRow="1">
                <a:tableStyleId>{5C22544A-7EE6-4342-B048-85BDC9FD1C3A}</a:tableStyleId>
              </a:tblPr>
              <a:tblGrid>
                <a:gridCol w="1099780">
                  <a:extLst>
                    <a:ext uri="{9D8B030D-6E8A-4147-A177-3AD203B41FA5}">
                      <a16:colId xmlns:a16="http://schemas.microsoft.com/office/drawing/2014/main" val="4212049017"/>
                    </a:ext>
                  </a:extLst>
                </a:gridCol>
                <a:gridCol w="1932039">
                  <a:extLst>
                    <a:ext uri="{9D8B030D-6E8A-4147-A177-3AD203B41FA5}">
                      <a16:colId xmlns:a16="http://schemas.microsoft.com/office/drawing/2014/main" val="1215453714"/>
                    </a:ext>
                  </a:extLst>
                </a:gridCol>
                <a:gridCol w="1710812">
                  <a:extLst>
                    <a:ext uri="{9D8B030D-6E8A-4147-A177-3AD203B41FA5}">
                      <a16:colId xmlns:a16="http://schemas.microsoft.com/office/drawing/2014/main" val="43565210"/>
                    </a:ext>
                  </a:extLst>
                </a:gridCol>
                <a:gridCol w="1858297">
                  <a:extLst>
                    <a:ext uri="{9D8B030D-6E8A-4147-A177-3AD203B41FA5}">
                      <a16:colId xmlns:a16="http://schemas.microsoft.com/office/drawing/2014/main" val="1333844499"/>
                    </a:ext>
                  </a:extLst>
                </a:gridCol>
                <a:gridCol w="1666568">
                  <a:extLst>
                    <a:ext uri="{9D8B030D-6E8A-4147-A177-3AD203B41FA5}">
                      <a16:colId xmlns:a16="http://schemas.microsoft.com/office/drawing/2014/main" val="2369266549"/>
                    </a:ext>
                  </a:extLst>
                </a:gridCol>
                <a:gridCol w="2433486">
                  <a:extLst>
                    <a:ext uri="{9D8B030D-6E8A-4147-A177-3AD203B41FA5}">
                      <a16:colId xmlns:a16="http://schemas.microsoft.com/office/drawing/2014/main" val="308994939"/>
                    </a:ext>
                  </a:extLst>
                </a:gridCol>
              </a:tblGrid>
              <a:tr h="796036">
                <a:tc>
                  <a:txBody>
                    <a:bodyPr/>
                    <a:lstStyle/>
                    <a:p>
                      <a:endParaRPr lang="en-US"/>
                    </a:p>
                  </a:txBody>
                  <a:tcPr/>
                </a:tc>
                <a:tc>
                  <a:txBody>
                    <a:bodyPr/>
                    <a:lstStyle/>
                    <a:p>
                      <a:pPr algn="ctr"/>
                      <a:r>
                        <a:rPr lang="en-US" dirty="0"/>
                        <a:t>Tiger</a:t>
                      </a:r>
                    </a:p>
                  </a:txBody>
                  <a:tcPr/>
                </a:tc>
                <a:tc>
                  <a:txBody>
                    <a:bodyPr/>
                    <a:lstStyle/>
                    <a:p>
                      <a:pPr algn="ctr"/>
                      <a:r>
                        <a:rPr lang="en-US" dirty="0"/>
                        <a:t>Wolf</a:t>
                      </a:r>
                    </a:p>
                  </a:txBody>
                  <a:tcPr/>
                </a:tc>
                <a:tc>
                  <a:txBody>
                    <a:bodyPr/>
                    <a:lstStyle/>
                    <a:p>
                      <a:pPr algn="ctr"/>
                      <a:r>
                        <a:rPr lang="en-US" dirty="0"/>
                        <a:t>Bear</a:t>
                      </a:r>
                    </a:p>
                  </a:txBody>
                  <a:tcPr/>
                </a:tc>
                <a:tc>
                  <a:txBody>
                    <a:bodyPr/>
                    <a:lstStyle/>
                    <a:p>
                      <a:pPr algn="ctr"/>
                      <a:r>
                        <a:rPr lang="en-US" dirty="0" err="1"/>
                        <a:t>Webels</a:t>
                      </a:r>
                      <a:r>
                        <a:rPr lang="en-US" dirty="0"/>
                        <a:t>/AOL</a:t>
                      </a:r>
                    </a:p>
                  </a:txBody>
                  <a:tcPr/>
                </a:tc>
                <a:tc>
                  <a:txBody>
                    <a:bodyPr/>
                    <a:lstStyle/>
                    <a:p>
                      <a:pPr algn="ctr"/>
                      <a:r>
                        <a:rPr lang="en-US" dirty="0"/>
                        <a:t>Family Camp</a:t>
                      </a:r>
                    </a:p>
                  </a:txBody>
                  <a:tcPr/>
                </a:tc>
                <a:extLst>
                  <a:ext uri="{0D108BD9-81ED-4DB2-BD59-A6C34878D82A}">
                    <a16:rowId xmlns:a16="http://schemas.microsoft.com/office/drawing/2014/main" val="1048822984"/>
                  </a:ext>
                </a:extLst>
              </a:tr>
              <a:tr h="1137195">
                <a:tc>
                  <a:txBody>
                    <a:bodyPr/>
                    <a:lstStyle/>
                    <a:p>
                      <a:r>
                        <a:rPr lang="en-US" dirty="0"/>
                        <a:t>Length</a:t>
                      </a:r>
                    </a:p>
                  </a:txBody>
                  <a:tcPr/>
                </a:tc>
                <a:tc>
                  <a:txBody>
                    <a:bodyPr/>
                    <a:lstStyle/>
                    <a:p>
                      <a:r>
                        <a:rPr lang="en-US" dirty="0"/>
                        <a:t>Day Camp</a:t>
                      </a:r>
                    </a:p>
                    <a:p>
                      <a:r>
                        <a:rPr lang="en-US" dirty="0"/>
                        <a:t>10 AM – 5 PM</a:t>
                      </a:r>
                    </a:p>
                    <a:p>
                      <a:r>
                        <a:rPr lang="en-US" dirty="0"/>
                        <a:t>No overnight</a:t>
                      </a:r>
                    </a:p>
                  </a:txBody>
                  <a:tcPr/>
                </a:tc>
                <a:tc>
                  <a:txBody>
                    <a:bodyPr/>
                    <a:lstStyle/>
                    <a:p>
                      <a:r>
                        <a:rPr lang="en-US" dirty="0"/>
                        <a:t>1.5 days</a:t>
                      </a:r>
                    </a:p>
                    <a:p>
                      <a:r>
                        <a:rPr lang="en-US" dirty="0"/>
                        <a:t>1 overnight</a:t>
                      </a:r>
                    </a:p>
                  </a:txBody>
                  <a:tcPr/>
                </a:tc>
                <a:tc>
                  <a:txBody>
                    <a:bodyPr/>
                    <a:lstStyle/>
                    <a:p>
                      <a:r>
                        <a:rPr lang="en-US" dirty="0"/>
                        <a:t>2 days</a:t>
                      </a:r>
                    </a:p>
                    <a:p>
                      <a:r>
                        <a:rPr lang="en-US" dirty="0"/>
                        <a:t>1 overnight</a:t>
                      </a:r>
                    </a:p>
                  </a:txBody>
                  <a:tcPr/>
                </a:tc>
                <a:tc>
                  <a:txBody>
                    <a:bodyPr/>
                    <a:lstStyle/>
                    <a:p>
                      <a:r>
                        <a:rPr lang="en-US" dirty="0"/>
                        <a:t>2.5 days</a:t>
                      </a:r>
                    </a:p>
                    <a:p>
                      <a:r>
                        <a:rPr lang="en-US" dirty="0"/>
                        <a:t>2 overnights</a:t>
                      </a:r>
                    </a:p>
                  </a:txBody>
                  <a:tcPr/>
                </a:tc>
                <a:tc>
                  <a:txBody>
                    <a:bodyPr/>
                    <a:lstStyle/>
                    <a:p>
                      <a:r>
                        <a:rPr lang="en-US" dirty="0"/>
                        <a:t>2.5 days</a:t>
                      </a:r>
                    </a:p>
                    <a:p>
                      <a:r>
                        <a:rPr lang="en-US" dirty="0"/>
                        <a:t>2 overnights</a:t>
                      </a:r>
                    </a:p>
                  </a:txBody>
                  <a:tcPr/>
                </a:tc>
                <a:extLst>
                  <a:ext uri="{0D108BD9-81ED-4DB2-BD59-A6C34878D82A}">
                    <a16:rowId xmlns:a16="http://schemas.microsoft.com/office/drawing/2014/main" val="1767556321"/>
                  </a:ext>
                </a:extLst>
              </a:tr>
              <a:tr h="461197">
                <a:tc>
                  <a:txBody>
                    <a:bodyPr/>
                    <a:lstStyle/>
                    <a:p>
                      <a:r>
                        <a:rPr lang="en-US" dirty="0"/>
                        <a:t>Ranks</a:t>
                      </a:r>
                    </a:p>
                  </a:txBody>
                  <a:tcPr/>
                </a:tc>
                <a:tc>
                  <a:txBody>
                    <a:bodyPr/>
                    <a:lstStyle/>
                    <a:p>
                      <a:r>
                        <a:rPr lang="en-US" dirty="0"/>
                        <a:t>Tiger</a:t>
                      </a:r>
                    </a:p>
                  </a:txBody>
                  <a:tcPr/>
                </a:tc>
                <a:tc>
                  <a:txBody>
                    <a:bodyPr/>
                    <a:lstStyle/>
                    <a:p>
                      <a:r>
                        <a:rPr lang="en-US" dirty="0"/>
                        <a:t>Wolf</a:t>
                      </a:r>
                    </a:p>
                  </a:txBody>
                  <a:tcPr/>
                </a:tc>
                <a:tc>
                  <a:txBody>
                    <a:bodyPr/>
                    <a:lstStyle/>
                    <a:p>
                      <a:r>
                        <a:rPr lang="en-US" dirty="0"/>
                        <a:t>Bear</a:t>
                      </a:r>
                    </a:p>
                  </a:txBody>
                  <a:tcPr/>
                </a:tc>
                <a:tc>
                  <a:txBody>
                    <a:bodyPr/>
                    <a:lstStyle/>
                    <a:p>
                      <a:r>
                        <a:rPr lang="en-US" dirty="0"/>
                        <a:t>Webelos and Arrow of Light</a:t>
                      </a:r>
                    </a:p>
                  </a:txBody>
                  <a:tcPr/>
                </a:tc>
                <a:tc>
                  <a:txBody>
                    <a:bodyPr/>
                    <a:lstStyle/>
                    <a:p>
                      <a:r>
                        <a:rPr lang="en-US" dirty="0"/>
                        <a:t>All ranks and siblings accompanied by parents/</a:t>
                      </a:r>
                      <a:r>
                        <a:rPr lang="en-US" dirty="0" err="1"/>
                        <a:t>gaurdians</a:t>
                      </a:r>
                      <a:endParaRPr lang="en-US" dirty="0"/>
                    </a:p>
                  </a:txBody>
                  <a:tcPr/>
                </a:tc>
                <a:extLst>
                  <a:ext uri="{0D108BD9-81ED-4DB2-BD59-A6C34878D82A}">
                    <a16:rowId xmlns:a16="http://schemas.microsoft.com/office/drawing/2014/main" val="757316249"/>
                  </a:ext>
                </a:extLst>
              </a:tr>
              <a:tr h="1137195">
                <a:tc>
                  <a:txBody>
                    <a:bodyPr/>
                    <a:lstStyle/>
                    <a:p>
                      <a:r>
                        <a:rPr lang="en-US" dirty="0"/>
                        <a:t>Date</a:t>
                      </a:r>
                    </a:p>
                  </a:txBody>
                  <a:tcPr/>
                </a:tc>
                <a:tc>
                  <a:txBody>
                    <a:bodyPr/>
                    <a:lstStyle/>
                    <a:p>
                      <a:r>
                        <a:rPr lang="en-US" dirty="0"/>
                        <a:t>July 7, 8, 9</a:t>
                      </a:r>
                    </a:p>
                  </a:txBody>
                  <a:tcPr/>
                </a:tc>
                <a:tc>
                  <a:txBody>
                    <a:bodyPr/>
                    <a:lstStyle/>
                    <a:p>
                      <a:r>
                        <a:rPr lang="en-US" dirty="0"/>
                        <a:t>June 14-15</a:t>
                      </a:r>
                    </a:p>
                    <a:p>
                      <a:r>
                        <a:rPr lang="en-US" dirty="0"/>
                        <a:t>June 16-17</a:t>
                      </a:r>
                    </a:p>
                    <a:p>
                      <a:r>
                        <a:rPr lang="en-US" dirty="0"/>
                        <a:t>July 1-2</a:t>
                      </a:r>
                    </a:p>
                  </a:txBody>
                  <a:tcPr/>
                </a:tc>
                <a:tc>
                  <a:txBody>
                    <a:bodyPr/>
                    <a:lstStyle/>
                    <a:p>
                      <a:r>
                        <a:rPr lang="en-US" dirty="0"/>
                        <a:t>June 18-19</a:t>
                      </a:r>
                    </a:p>
                    <a:p>
                      <a:r>
                        <a:rPr lang="en-US" dirty="0"/>
                        <a:t>June 23-24</a:t>
                      </a:r>
                    </a:p>
                    <a:p>
                      <a:r>
                        <a:rPr lang="en-US" dirty="0"/>
                        <a:t>June 28-28</a:t>
                      </a:r>
                    </a:p>
                  </a:txBody>
                  <a:tcPr/>
                </a:tc>
                <a:tc>
                  <a:txBody>
                    <a:bodyPr/>
                    <a:lstStyle/>
                    <a:p>
                      <a:r>
                        <a:rPr lang="en-US" dirty="0"/>
                        <a:t>June 20-22</a:t>
                      </a:r>
                    </a:p>
                    <a:p>
                      <a:r>
                        <a:rPr lang="en-US" dirty="0"/>
                        <a:t>June 25-27</a:t>
                      </a:r>
                    </a:p>
                    <a:p>
                      <a:r>
                        <a:rPr lang="en-US" dirty="0"/>
                        <a:t>July 3-5</a:t>
                      </a:r>
                    </a:p>
                  </a:txBody>
                  <a:tcPr/>
                </a:tc>
                <a:tc>
                  <a:txBody>
                    <a:bodyPr/>
                    <a:lstStyle/>
                    <a:p>
                      <a:r>
                        <a:rPr lang="en-US" dirty="0"/>
                        <a:t>July 10-12</a:t>
                      </a:r>
                    </a:p>
                  </a:txBody>
                  <a:tcPr/>
                </a:tc>
                <a:extLst>
                  <a:ext uri="{0D108BD9-81ED-4DB2-BD59-A6C34878D82A}">
                    <a16:rowId xmlns:a16="http://schemas.microsoft.com/office/drawing/2014/main" val="3568184358"/>
                  </a:ext>
                </a:extLst>
              </a:tr>
            </a:tbl>
          </a:graphicData>
        </a:graphic>
      </p:graphicFrame>
      <p:sp>
        <p:nvSpPr>
          <p:cNvPr id="6" name="TextBox 5">
            <a:extLst>
              <a:ext uri="{FF2B5EF4-FFF2-40B4-BE49-F238E27FC236}">
                <a16:creationId xmlns:a16="http://schemas.microsoft.com/office/drawing/2014/main" id="{FB64AE2B-5EB2-9A8F-3FC3-289FCA3FA485}"/>
              </a:ext>
            </a:extLst>
          </p:cNvPr>
          <p:cNvSpPr txBox="1"/>
          <p:nvPr/>
        </p:nvSpPr>
        <p:spPr>
          <a:xfrm>
            <a:off x="684775" y="1193084"/>
            <a:ext cx="10604114" cy="830997"/>
          </a:xfrm>
          <a:prstGeom prst="rect">
            <a:avLst/>
          </a:prstGeom>
          <a:noFill/>
        </p:spPr>
        <p:txBody>
          <a:bodyPr wrap="square" rtlCol="0">
            <a:spAutoFit/>
          </a:bodyPr>
          <a:lstStyle/>
          <a:p>
            <a:r>
              <a:rPr lang="en-US" sz="2400" dirty="0"/>
              <a:t>Scouts should attend camp based on the rank they will move up to in the spring of 2025 not the one they currently are.</a:t>
            </a:r>
          </a:p>
        </p:txBody>
      </p:sp>
    </p:spTree>
    <p:extLst>
      <p:ext uri="{BB962C8B-B14F-4D97-AF65-F5344CB8AC3E}">
        <p14:creationId xmlns:p14="http://schemas.microsoft.com/office/powerpoint/2010/main" val="2142340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657A1D61-5945-F388-3861-F3385BE05D6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6EEE326-87F2-18D7-37AA-F107CF593FBF}"/>
              </a:ext>
            </a:extLst>
          </p:cNvPr>
          <p:cNvSpPr txBox="1"/>
          <p:nvPr/>
        </p:nvSpPr>
        <p:spPr>
          <a:xfrm>
            <a:off x="684775" y="313709"/>
            <a:ext cx="5830892" cy="923330"/>
          </a:xfrm>
          <a:prstGeom prst="rect">
            <a:avLst/>
          </a:prstGeom>
          <a:noFill/>
        </p:spPr>
        <p:txBody>
          <a:bodyPr wrap="none" rtlCol="0">
            <a:spAutoFit/>
          </a:bodyPr>
          <a:lstStyle/>
          <a:p>
            <a:r>
              <a:rPr lang="en-US" sz="5400" b="1" dirty="0">
                <a:solidFill>
                  <a:schemeClr val="accent1">
                    <a:lumMod val="75000"/>
                  </a:schemeClr>
                </a:solidFill>
                <a:latin typeface="Cambria" panose="02040503050406030204" pitchFamily="18" charset="0"/>
                <a:ea typeface="Cambria" panose="02040503050406030204" pitchFamily="18" charset="0"/>
              </a:rPr>
              <a:t>The price is right!</a:t>
            </a:r>
          </a:p>
        </p:txBody>
      </p:sp>
      <p:graphicFrame>
        <p:nvGraphicFramePr>
          <p:cNvPr id="5" name="Table 4">
            <a:extLst>
              <a:ext uri="{FF2B5EF4-FFF2-40B4-BE49-F238E27FC236}">
                <a16:creationId xmlns:a16="http://schemas.microsoft.com/office/drawing/2014/main" id="{8B8504FC-9C57-1545-BE8C-A675C735A59F}"/>
              </a:ext>
            </a:extLst>
          </p:cNvPr>
          <p:cNvGraphicFramePr>
            <a:graphicFrameLocks noGrp="1"/>
          </p:cNvGraphicFramePr>
          <p:nvPr>
            <p:extLst>
              <p:ext uri="{D42A27DB-BD31-4B8C-83A1-F6EECF244321}">
                <p14:modId xmlns:p14="http://schemas.microsoft.com/office/powerpoint/2010/main" val="4249902182"/>
              </p:ext>
            </p:extLst>
          </p:nvPr>
        </p:nvGraphicFramePr>
        <p:xfrm>
          <a:off x="684775" y="2116414"/>
          <a:ext cx="10700982" cy="2573311"/>
        </p:xfrm>
        <a:graphic>
          <a:graphicData uri="http://schemas.openxmlformats.org/drawingml/2006/table">
            <a:tbl>
              <a:tblPr firstRow="1" bandRow="1">
                <a:tableStyleId>{5C22544A-7EE6-4342-B048-85BDC9FD1C3A}</a:tableStyleId>
              </a:tblPr>
              <a:tblGrid>
                <a:gridCol w="1099780">
                  <a:extLst>
                    <a:ext uri="{9D8B030D-6E8A-4147-A177-3AD203B41FA5}">
                      <a16:colId xmlns:a16="http://schemas.microsoft.com/office/drawing/2014/main" val="4212049017"/>
                    </a:ext>
                  </a:extLst>
                </a:gridCol>
                <a:gridCol w="1932039">
                  <a:extLst>
                    <a:ext uri="{9D8B030D-6E8A-4147-A177-3AD203B41FA5}">
                      <a16:colId xmlns:a16="http://schemas.microsoft.com/office/drawing/2014/main" val="1215453714"/>
                    </a:ext>
                  </a:extLst>
                </a:gridCol>
                <a:gridCol w="1710812">
                  <a:extLst>
                    <a:ext uri="{9D8B030D-6E8A-4147-A177-3AD203B41FA5}">
                      <a16:colId xmlns:a16="http://schemas.microsoft.com/office/drawing/2014/main" val="43565210"/>
                    </a:ext>
                  </a:extLst>
                </a:gridCol>
                <a:gridCol w="1858297">
                  <a:extLst>
                    <a:ext uri="{9D8B030D-6E8A-4147-A177-3AD203B41FA5}">
                      <a16:colId xmlns:a16="http://schemas.microsoft.com/office/drawing/2014/main" val="1333844499"/>
                    </a:ext>
                  </a:extLst>
                </a:gridCol>
                <a:gridCol w="1666568">
                  <a:extLst>
                    <a:ext uri="{9D8B030D-6E8A-4147-A177-3AD203B41FA5}">
                      <a16:colId xmlns:a16="http://schemas.microsoft.com/office/drawing/2014/main" val="2369266549"/>
                    </a:ext>
                  </a:extLst>
                </a:gridCol>
                <a:gridCol w="2433486">
                  <a:extLst>
                    <a:ext uri="{9D8B030D-6E8A-4147-A177-3AD203B41FA5}">
                      <a16:colId xmlns:a16="http://schemas.microsoft.com/office/drawing/2014/main" val="308994939"/>
                    </a:ext>
                  </a:extLst>
                </a:gridCol>
              </a:tblGrid>
              <a:tr h="796036">
                <a:tc>
                  <a:txBody>
                    <a:bodyPr/>
                    <a:lstStyle/>
                    <a:p>
                      <a:endParaRPr lang="en-US"/>
                    </a:p>
                  </a:txBody>
                  <a:tcPr/>
                </a:tc>
                <a:tc>
                  <a:txBody>
                    <a:bodyPr/>
                    <a:lstStyle/>
                    <a:p>
                      <a:pPr algn="ctr"/>
                      <a:r>
                        <a:rPr lang="en-US" dirty="0"/>
                        <a:t>Tiger Day Camp</a:t>
                      </a:r>
                    </a:p>
                  </a:txBody>
                  <a:tcPr/>
                </a:tc>
                <a:tc>
                  <a:txBody>
                    <a:bodyPr/>
                    <a:lstStyle/>
                    <a:p>
                      <a:pPr algn="ctr"/>
                      <a:r>
                        <a:rPr lang="en-US" dirty="0"/>
                        <a:t>Wolf Camp</a:t>
                      </a:r>
                    </a:p>
                  </a:txBody>
                  <a:tcPr/>
                </a:tc>
                <a:tc>
                  <a:txBody>
                    <a:bodyPr/>
                    <a:lstStyle/>
                    <a:p>
                      <a:pPr algn="ctr"/>
                      <a:r>
                        <a:rPr lang="en-US" dirty="0"/>
                        <a:t>Bear Camp</a:t>
                      </a:r>
                    </a:p>
                  </a:txBody>
                  <a:tcPr/>
                </a:tc>
                <a:tc>
                  <a:txBody>
                    <a:bodyPr/>
                    <a:lstStyle/>
                    <a:p>
                      <a:pPr algn="ctr"/>
                      <a:r>
                        <a:rPr lang="en-US" dirty="0" err="1"/>
                        <a:t>Webels</a:t>
                      </a:r>
                      <a:r>
                        <a:rPr lang="en-US" dirty="0"/>
                        <a:t>/AOL Camp</a:t>
                      </a:r>
                    </a:p>
                  </a:txBody>
                  <a:tcPr/>
                </a:tc>
                <a:tc>
                  <a:txBody>
                    <a:bodyPr/>
                    <a:lstStyle/>
                    <a:p>
                      <a:pPr algn="ctr"/>
                      <a:r>
                        <a:rPr lang="en-US" dirty="0"/>
                        <a:t>Family Camp</a:t>
                      </a:r>
                    </a:p>
                  </a:txBody>
                  <a:tcPr/>
                </a:tc>
                <a:extLst>
                  <a:ext uri="{0D108BD9-81ED-4DB2-BD59-A6C34878D82A}">
                    <a16:rowId xmlns:a16="http://schemas.microsoft.com/office/drawing/2014/main" val="1048822984"/>
                  </a:ext>
                </a:extLst>
              </a:tr>
              <a:tr h="1137195">
                <a:tc>
                  <a:txBody>
                    <a:bodyPr/>
                    <a:lstStyle/>
                    <a:p>
                      <a:r>
                        <a:rPr lang="en-US" dirty="0"/>
                        <a:t>Early Bird Price</a:t>
                      </a:r>
                    </a:p>
                    <a:p>
                      <a:r>
                        <a:rPr lang="en-US" dirty="0"/>
                        <a:t>Jan 15-30</a:t>
                      </a:r>
                    </a:p>
                  </a:txBody>
                  <a:tcPr/>
                </a:tc>
                <a:tc>
                  <a:txBody>
                    <a:bodyPr/>
                    <a:lstStyle/>
                    <a:p>
                      <a:endParaRPr lang="en-US" dirty="0"/>
                    </a:p>
                  </a:txBody>
                  <a:tcPr/>
                </a:tc>
                <a:tc>
                  <a:txBody>
                    <a:bodyPr/>
                    <a:lstStyle/>
                    <a:p>
                      <a:r>
                        <a:rPr lang="en-US" dirty="0"/>
                        <a:t>Youth $90</a:t>
                      </a:r>
                    </a:p>
                  </a:txBody>
                  <a:tcPr/>
                </a:tc>
                <a:tc>
                  <a:txBody>
                    <a:bodyPr/>
                    <a:lstStyle/>
                    <a:p>
                      <a:r>
                        <a:rPr lang="en-US" dirty="0"/>
                        <a:t>Youth $100</a:t>
                      </a:r>
                    </a:p>
                  </a:txBody>
                  <a:tcPr/>
                </a:tc>
                <a:tc>
                  <a:txBody>
                    <a:bodyPr/>
                    <a:lstStyle/>
                    <a:p>
                      <a:r>
                        <a:rPr lang="en-US" dirty="0"/>
                        <a:t>Youth $140</a:t>
                      </a:r>
                    </a:p>
                  </a:txBody>
                  <a:tcPr/>
                </a:tc>
                <a:tc>
                  <a:txBody>
                    <a:bodyPr/>
                    <a:lstStyle/>
                    <a:p>
                      <a:endParaRPr lang="en-US" dirty="0"/>
                    </a:p>
                  </a:txBody>
                  <a:tcPr/>
                </a:tc>
                <a:extLst>
                  <a:ext uri="{0D108BD9-81ED-4DB2-BD59-A6C34878D82A}">
                    <a16:rowId xmlns:a16="http://schemas.microsoft.com/office/drawing/2014/main" val="1767556321"/>
                  </a:ext>
                </a:extLst>
              </a:tr>
              <a:tr h="461197">
                <a:tc>
                  <a:txBody>
                    <a:bodyPr/>
                    <a:lstStyle/>
                    <a:p>
                      <a:r>
                        <a:rPr lang="en-US" dirty="0"/>
                        <a:t>Regular Price</a:t>
                      </a:r>
                    </a:p>
                  </a:txBody>
                  <a:tcPr/>
                </a:tc>
                <a:tc>
                  <a:txBody>
                    <a:bodyPr/>
                    <a:lstStyle/>
                    <a:p>
                      <a:r>
                        <a:rPr lang="en-US" dirty="0"/>
                        <a:t>Youth $50</a:t>
                      </a:r>
                    </a:p>
                    <a:p>
                      <a:r>
                        <a:rPr lang="en-US" dirty="0"/>
                        <a:t>Adult $20</a:t>
                      </a:r>
                    </a:p>
                  </a:txBody>
                  <a:tcPr/>
                </a:tc>
                <a:tc>
                  <a:txBody>
                    <a:bodyPr/>
                    <a:lstStyle/>
                    <a:p>
                      <a:r>
                        <a:rPr lang="en-US" dirty="0"/>
                        <a:t>Youth $100</a:t>
                      </a:r>
                    </a:p>
                    <a:p>
                      <a:r>
                        <a:rPr lang="en-US" dirty="0"/>
                        <a:t>Adult $80</a:t>
                      </a:r>
                    </a:p>
                  </a:txBody>
                  <a:tcPr/>
                </a:tc>
                <a:tc>
                  <a:txBody>
                    <a:bodyPr/>
                    <a:lstStyle/>
                    <a:p>
                      <a:r>
                        <a:rPr lang="en-US" dirty="0"/>
                        <a:t>Youth $110</a:t>
                      </a:r>
                    </a:p>
                    <a:p>
                      <a:r>
                        <a:rPr lang="en-US" dirty="0"/>
                        <a:t>Adult $90</a:t>
                      </a:r>
                    </a:p>
                  </a:txBody>
                  <a:tcPr/>
                </a:tc>
                <a:tc>
                  <a:txBody>
                    <a:bodyPr/>
                    <a:lstStyle/>
                    <a:p>
                      <a:r>
                        <a:rPr lang="en-US" dirty="0"/>
                        <a:t>Youth $150</a:t>
                      </a:r>
                    </a:p>
                    <a:p>
                      <a:r>
                        <a:rPr lang="en-US" dirty="0"/>
                        <a:t>Adult $100</a:t>
                      </a:r>
                    </a:p>
                  </a:txBody>
                  <a:tcPr/>
                </a:tc>
                <a:tc>
                  <a:txBody>
                    <a:bodyPr/>
                    <a:lstStyle/>
                    <a:p>
                      <a:r>
                        <a:rPr lang="en-US" dirty="0"/>
                        <a:t>Youth $150</a:t>
                      </a:r>
                    </a:p>
                    <a:p>
                      <a:r>
                        <a:rPr lang="en-US" dirty="0"/>
                        <a:t>Adult $125</a:t>
                      </a:r>
                    </a:p>
                  </a:txBody>
                  <a:tcPr/>
                </a:tc>
                <a:extLst>
                  <a:ext uri="{0D108BD9-81ED-4DB2-BD59-A6C34878D82A}">
                    <a16:rowId xmlns:a16="http://schemas.microsoft.com/office/drawing/2014/main" val="757316249"/>
                  </a:ext>
                </a:extLst>
              </a:tr>
            </a:tbl>
          </a:graphicData>
        </a:graphic>
      </p:graphicFrame>
      <p:sp>
        <p:nvSpPr>
          <p:cNvPr id="6" name="TextBox 5">
            <a:extLst>
              <a:ext uri="{FF2B5EF4-FFF2-40B4-BE49-F238E27FC236}">
                <a16:creationId xmlns:a16="http://schemas.microsoft.com/office/drawing/2014/main" id="{27FBF441-9179-BB46-1B79-E472D0D33B92}"/>
              </a:ext>
            </a:extLst>
          </p:cNvPr>
          <p:cNvSpPr txBox="1"/>
          <p:nvPr/>
        </p:nvSpPr>
        <p:spPr>
          <a:xfrm>
            <a:off x="684775" y="1193084"/>
            <a:ext cx="10604114" cy="830997"/>
          </a:xfrm>
          <a:prstGeom prst="rect">
            <a:avLst/>
          </a:prstGeom>
          <a:noFill/>
        </p:spPr>
        <p:txBody>
          <a:bodyPr wrap="square" rtlCol="0">
            <a:spAutoFit/>
          </a:bodyPr>
          <a:lstStyle/>
          <a:p>
            <a:r>
              <a:rPr lang="en-US" sz="2400" dirty="0"/>
              <a:t>Scouts should attend camp based on the rank they will move up to in the spring of 2025 not the one they currently are.</a:t>
            </a:r>
          </a:p>
        </p:txBody>
      </p:sp>
    </p:spTree>
    <p:extLst>
      <p:ext uri="{BB962C8B-B14F-4D97-AF65-F5344CB8AC3E}">
        <p14:creationId xmlns:p14="http://schemas.microsoft.com/office/powerpoint/2010/main" val="2307628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D355FF-1416-31AE-350D-24A495100CB1}"/>
              </a:ext>
            </a:extLst>
          </p:cNvPr>
          <p:cNvSpPr txBox="1"/>
          <p:nvPr/>
        </p:nvSpPr>
        <p:spPr>
          <a:xfrm>
            <a:off x="1184335" y="166954"/>
            <a:ext cx="10111614" cy="923330"/>
          </a:xfrm>
          <a:prstGeom prst="rect">
            <a:avLst/>
          </a:prstGeom>
          <a:noFill/>
        </p:spPr>
        <p:txBody>
          <a:bodyPr wrap="none" rtlCol="0">
            <a:spAutoFit/>
          </a:bodyPr>
          <a:lstStyle/>
          <a:p>
            <a:r>
              <a:rPr lang="en-US" sz="5400" b="1" dirty="0">
                <a:solidFill>
                  <a:schemeClr val="accent1">
                    <a:lumMod val="75000"/>
                  </a:schemeClr>
                </a:solidFill>
                <a:latin typeface="Cambria" panose="02040503050406030204" pitchFamily="18" charset="0"/>
                <a:ea typeface="Cambria" panose="02040503050406030204" pitchFamily="18" charset="0"/>
              </a:rPr>
              <a:t>When you arrive at Camp Akela</a:t>
            </a:r>
          </a:p>
        </p:txBody>
      </p:sp>
      <p:pic>
        <p:nvPicPr>
          <p:cNvPr id="2050" name="Picture 2">
            <a:extLst>
              <a:ext uri="{FF2B5EF4-FFF2-40B4-BE49-F238E27FC236}">
                <a16:creationId xmlns:a16="http://schemas.microsoft.com/office/drawing/2014/main" id="{1D8CD2A6-2B15-2783-A19A-4D0C26FB3A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7222" r="34384" b="23067"/>
          <a:stretch/>
        </p:blipFill>
        <p:spPr bwMode="auto">
          <a:xfrm>
            <a:off x="293511" y="1346772"/>
            <a:ext cx="3782741" cy="301413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5B84E1C5-7273-867C-EC16-F64143F9AE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530" r="17274" b="17883"/>
          <a:stretch/>
        </p:blipFill>
        <p:spPr bwMode="auto">
          <a:xfrm>
            <a:off x="4550657" y="1360574"/>
            <a:ext cx="3090687" cy="301676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FE327E25-1D42-B9CF-AD3D-42D93CEB236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3398"/>
          <a:stretch/>
        </p:blipFill>
        <p:spPr bwMode="auto">
          <a:xfrm>
            <a:off x="8115749" y="1427372"/>
            <a:ext cx="3387629" cy="293378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069D62A-27BC-D41B-E080-65904B381B5E}"/>
              </a:ext>
            </a:extLst>
          </p:cNvPr>
          <p:cNvSpPr txBox="1"/>
          <p:nvPr/>
        </p:nvSpPr>
        <p:spPr>
          <a:xfrm>
            <a:off x="293511" y="4441505"/>
            <a:ext cx="3567289" cy="2092881"/>
          </a:xfrm>
          <a:prstGeom prst="rect">
            <a:avLst/>
          </a:prstGeom>
          <a:noFill/>
        </p:spPr>
        <p:txBody>
          <a:bodyPr wrap="square" rtlCol="0">
            <a:spAutoFit/>
          </a:bodyPr>
          <a:lstStyle/>
          <a:p>
            <a:pPr algn="ctr" rtl="0"/>
            <a:r>
              <a:rPr lang="en-US" sz="1800" b="1" i="0" u="none" strike="noStrike" dirty="0">
                <a:solidFill>
                  <a:schemeClr val="accent1">
                    <a:lumMod val="75000"/>
                  </a:schemeClr>
                </a:solidFill>
                <a:effectLst/>
                <a:latin typeface="Arial" panose="020B0604020202020204" pitchFamily="34" charset="0"/>
              </a:rPr>
              <a:t>Check in with your pack</a:t>
            </a:r>
            <a:endParaRPr lang="en-US" b="0" dirty="0">
              <a:solidFill>
                <a:schemeClr val="accent1">
                  <a:lumMod val="75000"/>
                </a:schemeClr>
              </a:solidFill>
              <a:effectLst/>
            </a:endParaRPr>
          </a:p>
          <a:p>
            <a:pPr algn="ctr" rtl="0"/>
            <a:br>
              <a:rPr lang="en-US" sz="1400" b="0" dirty="0">
                <a:effectLst/>
              </a:rPr>
            </a:br>
            <a:r>
              <a:rPr lang="en-US" sz="1400" b="0" i="0" u="none" strike="noStrike" dirty="0">
                <a:solidFill>
                  <a:srgbClr val="000000"/>
                </a:solidFill>
                <a:effectLst/>
                <a:latin typeface="Arial" panose="020B0604020202020204" pitchFamily="34" charset="0"/>
              </a:rPr>
              <a:t>All participants (youth and adults) will need to arrive at Camp with part A + B of the BSA health form completed</a:t>
            </a:r>
            <a:endParaRPr lang="en-US" sz="1400" b="0" dirty="0">
              <a:effectLst/>
            </a:endParaRPr>
          </a:p>
          <a:p>
            <a:pPr algn="ctr" rtl="0"/>
            <a:br>
              <a:rPr lang="en-US" sz="1400" b="0" dirty="0">
                <a:effectLst/>
              </a:rPr>
            </a:br>
            <a:r>
              <a:rPr lang="en-US" sz="1400" b="0" i="0" u="none" strike="noStrike" dirty="0">
                <a:solidFill>
                  <a:srgbClr val="000000"/>
                </a:solidFill>
                <a:effectLst/>
                <a:latin typeface="Arial" panose="020B0604020202020204" pitchFamily="34" charset="0"/>
              </a:rPr>
              <a:t>All adults must have an up-to-date copy of their youth protection certification upon arrival at Camp</a:t>
            </a:r>
            <a:endParaRPr lang="en-US" dirty="0"/>
          </a:p>
        </p:txBody>
      </p:sp>
      <p:sp>
        <p:nvSpPr>
          <p:cNvPr id="6" name="TextBox 5">
            <a:extLst>
              <a:ext uri="{FF2B5EF4-FFF2-40B4-BE49-F238E27FC236}">
                <a16:creationId xmlns:a16="http://schemas.microsoft.com/office/drawing/2014/main" id="{25E9D270-3E3B-F9F3-A069-664D5ACA7EF3}"/>
              </a:ext>
            </a:extLst>
          </p:cNvPr>
          <p:cNvSpPr txBox="1"/>
          <p:nvPr/>
        </p:nvSpPr>
        <p:spPr>
          <a:xfrm>
            <a:off x="4433470" y="4441505"/>
            <a:ext cx="3325060" cy="1877437"/>
          </a:xfrm>
          <a:prstGeom prst="rect">
            <a:avLst/>
          </a:prstGeom>
          <a:noFill/>
        </p:spPr>
        <p:txBody>
          <a:bodyPr wrap="square">
            <a:spAutoFit/>
          </a:bodyPr>
          <a:lstStyle/>
          <a:p>
            <a:pPr algn="ctr" rtl="0"/>
            <a:r>
              <a:rPr lang="en-US" sz="1800" b="1" i="0" u="none" strike="noStrike" dirty="0">
                <a:solidFill>
                  <a:schemeClr val="accent1">
                    <a:lumMod val="75000"/>
                  </a:schemeClr>
                </a:solidFill>
                <a:effectLst/>
                <a:latin typeface="Arial" panose="020B0604020202020204" pitchFamily="34" charset="0"/>
              </a:rPr>
              <a:t>Set up your campsite</a:t>
            </a:r>
            <a:endParaRPr lang="en-US" sz="2800" b="0" dirty="0">
              <a:solidFill>
                <a:schemeClr val="accent1">
                  <a:lumMod val="75000"/>
                </a:schemeClr>
              </a:solidFill>
              <a:effectLst/>
            </a:endParaRPr>
          </a:p>
          <a:p>
            <a:br>
              <a:rPr lang="en-US" sz="1400" b="0" dirty="0">
                <a:effectLst/>
              </a:rPr>
            </a:br>
            <a:r>
              <a:rPr lang="en-US" sz="1400" b="0" i="0" u="none" strike="noStrike" dirty="0">
                <a:solidFill>
                  <a:srgbClr val="000000"/>
                </a:solidFill>
                <a:effectLst/>
                <a:latin typeface="Arial" panose="020B0604020202020204" pitchFamily="34" charset="0"/>
              </a:rPr>
              <a:t>Your unit will all be in the same campsite and share it with other Scouts! This will be your group for program rotations and meals </a:t>
            </a:r>
            <a:r>
              <a:rPr lang="en-US" sz="1400" b="0" i="0" u="none" strike="noStrike" dirty="0">
                <a:solidFill>
                  <a:schemeClr val="accent1">
                    <a:lumMod val="75000"/>
                  </a:schemeClr>
                </a:solidFill>
                <a:effectLst/>
                <a:latin typeface="Arial" panose="020B0604020202020204" pitchFamily="34" charset="0"/>
              </a:rPr>
              <a:t>- </a:t>
            </a:r>
            <a:r>
              <a:rPr lang="en-US" sz="1400" b="1" i="0" u="none" strike="noStrike" dirty="0">
                <a:solidFill>
                  <a:schemeClr val="accent1">
                    <a:lumMod val="75000"/>
                  </a:schemeClr>
                </a:solidFill>
                <a:effectLst/>
                <a:latin typeface="Arial" panose="020B0604020202020204" pitchFamily="34" charset="0"/>
              </a:rPr>
              <a:t>a great way for Scouts and leaders to make friends! </a:t>
            </a:r>
            <a:endParaRPr lang="en-US" dirty="0">
              <a:solidFill>
                <a:schemeClr val="accent1">
                  <a:lumMod val="75000"/>
                </a:schemeClr>
              </a:solidFill>
            </a:endParaRPr>
          </a:p>
        </p:txBody>
      </p:sp>
      <p:sp>
        <p:nvSpPr>
          <p:cNvPr id="8" name="TextBox 7">
            <a:extLst>
              <a:ext uri="{FF2B5EF4-FFF2-40B4-BE49-F238E27FC236}">
                <a16:creationId xmlns:a16="http://schemas.microsoft.com/office/drawing/2014/main" id="{B2A5ABCC-2387-26C9-3568-D0B7E1128A7A}"/>
              </a:ext>
            </a:extLst>
          </p:cNvPr>
          <p:cNvSpPr txBox="1"/>
          <p:nvPr/>
        </p:nvSpPr>
        <p:spPr>
          <a:xfrm>
            <a:off x="7923332" y="4441505"/>
            <a:ext cx="3648778" cy="1938992"/>
          </a:xfrm>
          <a:prstGeom prst="rect">
            <a:avLst/>
          </a:prstGeom>
          <a:noFill/>
        </p:spPr>
        <p:txBody>
          <a:bodyPr wrap="square">
            <a:spAutoFit/>
          </a:bodyPr>
          <a:lstStyle/>
          <a:p>
            <a:pPr algn="ctr" rtl="0"/>
            <a:r>
              <a:rPr lang="en-US" sz="1800" b="1" i="0" u="none" strike="noStrike" dirty="0">
                <a:solidFill>
                  <a:schemeClr val="accent1">
                    <a:lumMod val="75000"/>
                  </a:schemeClr>
                </a:solidFill>
                <a:effectLst/>
                <a:latin typeface="Arial" panose="020B0604020202020204" pitchFamily="34" charset="0"/>
              </a:rPr>
              <a:t>Explore Camp</a:t>
            </a:r>
            <a:endParaRPr lang="en-US" b="0" dirty="0">
              <a:solidFill>
                <a:schemeClr val="accent1">
                  <a:lumMod val="75000"/>
                </a:schemeClr>
              </a:solidFill>
              <a:effectLst/>
            </a:endParaRPr>
          </a:p>
          <a:p>
            <a:br>
              <a:rPr lang="en-US" b="0" dirty="0">
                <a:effectLst/>
              </a:rPr>
            </a:br>
            <a:r>
              <a:rPr lang="en-US" sz="1400" b="0" i="0" u="none" strike="noStrike" dirty="0">
                <a:solidFill>
                  <a:srgbClr val="000000"/>
                </a:solidFill>
                <a:effectLst/>
                <a:latin typeface="Arial" panose="020B0604020202020204" pitchFamily="34" charset="0"/>
              </a:rPr>
              <a:t>Depending on when you arrive you might have some time before your first scheduled activity - feel free to explore Camp but be sure your </a:t>
            </a:r>
            <a:r>
              <a:rPr lang="en-US" sz="1400" b="1" i="0" u="none" strike="noStrike" dirty="0">
                <a:solidFill>
                  <a:schemeClr val="accent1">
                    <a:lumMod val="75000"/>
                  </a:schemeClr>
                </a:solidFill>
                <a:effectLst/>
                <a:latin typeface="Arial" panose="020B0604020202020204" pitchFamily="34" charset="0"/>
              </a:rPr>
              <a:t>Scouts stay in buddy pairs and adults are with them or know where they are going.</a:t>
            </a:r>
            <a:endParaRPr lang="en-US" sz="1400" dirty="0">
              <a:solidFill>
                <a:schemeClr val="accent1">
                  <a:lumMod val="75000"/>
                </a:schemeClr>
              </a:solidFill>
            </a:endParaRPr>
          </a:p>
        </p:txBody>
      </p:sp>
    </p:spTree>
    <p:extLst>
      <p:ext uri="{BB962C8B-B14F-4D97-AF65-F5344CB8AC3E}">
        <p14:creationId xmlns:p14="http://schemas.microsoft.com/office/powerpoint/2010/main" val="2548284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8A4187D3-4016-319B-5816-76A6D0BE9AF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2FB0D87-0E3C-B829-50E8-594D59EF0FF2}"/>
              </a:ext>
            </a:extLst>
          </p:cNvPr>
          <p:cNvSpPr txBox="1"/>
          <p:nvPr/>
        </p:nvSpPr>
        <p:spPr>
          <a:xfrm>
            <a:off x="1331090" y="106519"/>
            <a:ext cx="9749592" cy="923330"/>
          </a:xfrm>
          <a:prstGeom prst="rect">
            <a:avLst/>
          </a:prstGeom>
          <a:noFill/>
        </p:spPr>
        <p:txBody>
          <a:bodyPr wrap="none" rtlCol="0">
            <a:spAutoFit/>
          </a:bodyPr>
          <a:lstStyle/>
          <a:p>
            <a:r>
              <a:rPr lang="en-US" sz="5400" b="1" dirty="0">
                <a:solidFill>
                  <a:schemeClr val="accent1">
                    <a:lumMod val="75000"/>
                  </a:schemeClr>
                </a:solidFill>
                <a:latin typeface="Cambria" panose="02040503050406030204" pitchFamily="18" charset="0"/>
                <a:ea typeface="Cambria" panose="02040503050406030204" pitchFamily="18" charset="0"/>
              </a:rPr>
              <a:t>A day in the life at Camp Akela</a:t>
            </a:r>
          </a:p>
        </p:txBody>
      </p:sp>
      <p:sp>
        <p:nvSpPr>
          <p:cNvPr id="4" name="TextBox 3">
            <a:extLst>
              <a:ext uri="{FF2B5EF4-FFF2-40B4-BE49-F238E27FC236}">
                <a16:creationId xmlns:a16="http://schemas.microsoft.com/office/drawing/2014/main" id="{B04F18A2-4012-6239-A3E0-9B253D6A0231}"/>
              </a:ext>
            </a:extLst>
          </p:cNvPr>
          <p:cNvSpPr txBox="1"/>
          <p:nvPr/>
        </p:nvSpPr>
        <p:spPr>
          <a:xfrm>
            <a:off x="361244" y="4302525"/>
            <a:ext cx="3567289" cy="2154436"/>
          </a:xfrm>
          <a:prstGeom prst="rect">
            <a:avLst/>
          </a:prstGeom>
          <a:noFill/>
        </p:spPr>
        <p:txBody>
          <a:bodyPr wrap="square" rtlCol="0">
            <a:spAutoFit/>
          </a:bodyPr>
          <a:lstStyle/>
          <a:p>
            <a:pPr algn="ctr" rtl="0"/>
            <a:r>
              <a:rPr lang="en-US" sz="1800" b="1" i="0" u="none" strike="noStrike" dirty="0">
                <a:solidFill>
                  <a:schemeClr val="accent1">
                    <a:lumMod val="75000"/>
                  </a:schemeClr>
                </a:solidFill>
                <a:effectLst/>
                <a:latin typeface="Arial" panose="020B0604020202020204" pitchFamily="34" charset="0"/>
              </a:rPr>
              <a:t>Breakfast at Bear Creek</a:t>
            </a:r>
            <a:endParaRPr lang="en-US" b="0" dirty="0">
              <a:solidFill>
                <a:schemeClr val="accent1">
                  <a:lumMod val="75000"/>
                </a:schemeClr>
              </a:solidFill>
              <a:effectLst/>
            </a:endParaRPr>
          </a:p>
          <a:p>
            <a:pPr algn="ctr" rtl="0"/>
            <a:br>
              <a:rPr lang="en-US" b="0" dirty="0">
                <a:effectLst/>
              </a:rPr>
            </a:br>
            <a:r>
              <a:rPr lang="en-US" sz="1400" b="0" i="0" u="none" strike="noStrike" dirty="0">
                <a:solidFill>
                  <a:srgbClr val="000000"/>
                </a:solidFill>
                <a:effectLst/>
                <a:latin typeface="Arial" panose="020B0604020202020204" pitchFamily="34" charset="0"/>
              </a:rPr>
              <a:t>All meals will be served at Bear Creek cafeteria style. </a:t>
            </a:r>
            <a:endParaRPr lang="en-US" sz="1400" b="0" dirty="0">
              <a:effectLst/>
            </a:endParaRPr>
          </a:p>
          <a:p>
            <a:br>
              <a:rPr lang="en-US" sz="1400" b="0" dirty="0">
                <a:effectLst/>
              </a:rPr>
            </a:br>
            <a:r>
              <a:rPr lang="en-US" sz="1400" b="0" i="0" u="none" strike="noStrike" dirty="0">
                <a:solidFill>
                  <a:srgbClr val="000000"/>
                </a:solidFill>
                <a:effectLst/>
                <a:latin typeface="Arial" panose="020B0604020202020204" pitchFamily="34" charset="0"/>
              </a:rPr>
              <a:t>All </a:t>
            </a:r>
            <a:r>
              <a:rPr lang="en-US" sz="1400" b="1" i="0" u="none" strike="noStrike" dirty="0">
                <a:solidFill>
                  <a:schemeClr val="accent1">
                    <a:lumMod val="75000"/>
                  </a:schemeClr>
                </a:solidFill>
                <a:effectLst/>
                <a:latin typeface="Arial" panose="020B0604020202020204" pitchFamily="34" charset="0"/>
              </a:rPr>
              <a:t>dietary restrictions should be marked on your registration and our </a:t>
            </a:r>
            <a:r>
              <a:rPr lang="en-US" sz="1400" b="1" dirty="0">
                <a:solidFill>
                  <a:schemeClr val="accent1">
                    <a:lumMod val="75000"/>
                  </a:schemeClr>
                </a:solidFill>
                <a:latin typeface="Arial" panose="020B0604020202020204" pitchFamily="34" charset="0"/>
              </a:rPr>
              <a:t>online filled out for our kitchen staff. </a:t>
            </a:r>
            <a:r>
              <a:rPr lang="en-US" sz="1400" b="0" i="0" u="none" strike="noStrike" dirty="0">
                <a:solidFill>
                  <a:srgbClr val="000000"/>
                </a:solidFill>
                <a:effectLst/>
                <a:latin typeface="Arial" panose="020B0604020202020204" pitchFamily="34" charset="0"/>
              </a:rPr>
              <a:t>Reconfirm with our staff at check in.</a:t>
            </a:r>
            <a:endParaRPr lang="en-US" sz="1400" dirty="0"/>
          </a:p>
        </p:txBody>
      </p:sp>
      <p:sp>
        <p:nvSpPr>
          <p:cNvPr id="6" name="TextBox 5">
            <a:extLst>
              <a:ext uri="{FF2B5EF4-FFF2-40B4-BE49-F238E27FC236}">
                <a16:creationId xmlns:a16="http://schemas.microsoft.com/office/drawing/2014/main" id="{56FAF007-1F39-262C-1BBA-FF73158B3405}"/>
              </a:ext>
            </a:extLst>
          </p:cNvPr>
          <p:cNvSpPr txBox="1"/>
          <p:nvPr/>
        </p:nvSpPr>
        <p:spPr>
          <a:xfrm>
            <a:off x="4285980" y="4279947"/>
            <a:ext cx="3325060" cy="1938992"/>
          </a:xfrm>
          <a:prstGeom prst="rect">
            <a:avLst/>
          </a:prstGeom>
          <a:noFill/>
        </p:spPr>
        <p:txBody>
          <a:bodyPr wrap="square">
            <a:spAutoFit/>
          </a:bodyPr>
          <a:lstStyle/>
          <a:p>
            <a:pPr algn="ctr" rtl="0"/>
            <a:r>
              <a:rPr lang="en-US" sz="1800" b="1" i="0" u="none" strike="noStrike" dirty="0">
                <a:solidFill>
                  <a:schemeClr val="accent1">
                    <a:lumMod val="75000"/>
                  </a:schemeClr>
                </a:solidFill>
                <a:effectLst/>
                <a:latin typeface="Arial" panose="020B0604020202020204" pitchFamily="34" charset="0"/>
              </a:rPr>
              <a:t>Program Areas</a:t>
            </a:r>
            <a:endParaRPr lang="en-US" b="0" dirty="0">
              <a:solidFill>
                <a:schemeClr val="accent1">
                  <a:lumMod val="75000"/>
                </a:schemeClr>
              </a:solidFill>
              <a:effectLst/>
            </a:endParaRPr>
          </a:p>
          <a:p>
            <a:br>
              <a:rPr lang="en-US" b="0" dirty="0">
                <a:effectLst/>
              </a:rPr>
            </a:br>
            <a:r>
              <a:rPr lang="en-US" sz="1400" b="0" i="0" u="none" strike="noStrike" dirty="0">
                <a:solidFill>
                  <a:srgbClr val="000000"/>
                </a:solidFill>
                <a:effectLst/>
                <a:latin typeface="Arial" panose="020B0604020202020204" pitchFamily="34" charset="0"/>
              </a:rPr>
              <a:t>You will receive a </a:t>
            </a:r>
            <a:r>
              <a:rPr lang="en-US" sz="1400" b="1" i="0" u="none" strike="noStrike" dirty="0">
                <a:solidFill>
                  <a:schemeClr val="accent1">
                    <a:lumMod val="75000"/>
                  </a:schemeClr>
                </a:solidFill>
                <a:effectLst/>
                <a:latin typeface="Arial" panose="020B0604020202020204" pitchFamily="34" charset="0"/>
              </a:rPr>
              <a:t>daily schedule and map during check in</a:t>
            </a:r>
            <a:r>
              <a:rPr lang="en-US" sz="1400" b="0" i="0" u="none" strike="noStrike" dirty="0">
                <a:solidFill>
                  <a:schemeClr val="accent1">
                    <a:lumMod val="75000"/>
                  </a:schemeClr>
                </a:solidFill>
                <a:effectLst/>
                <a:latin typeface="Arial" panose="020B0604020202020204" pitchFamily="34" charset="0"/>
              </a:rPr>
              <a:t> </a:t>
            </a:r>
            <a:r>
              <a:rPr lang="en-US" sz="1400" b="0" i="0" u="none" strike="noStrike" dirty="0">
                <a:solidFill>
                  <a:srgbClr val="000000"/>
                </a:solidFill>
                <a:effectLst/>
                <a:latin typeface="Arial" panose="020B0604020202020204" pitchFamily="34" charset="0"/>
              </a:rPr>
              <a:t>that will tell you what program areas to go to and when. Traveling as a group is recommended. More details will be shared when you arrive at Camp</a:t>
            </a:r>
            <a:r>
              <a:rPr lang="en-US" sz="1400" b="1" i="0" u="none" strike="noStrike" dirty="0">
                <a:solidFill>
                  <a:srgbClr val="674EA7"/>
                </a:solidFill>
                <a:effectLst/>
                <a:latin typeface="Arial" panose="020B0604020202020204" pitchFamily="34" charset="0"/>
              </a:rPr>
              <a:t>!</a:t>
            </a:r>
            <a:endParaRPr lang="en-US" sz="1400" dirty="0">
              <a:solidFill>
                <a:schemeClr val="accent1">
                  <a:lumMod val="75000"/>
                </a:schemeClr>
              </a:solidFill>
            </a:endParaRPr>
          </a:p>
        </p:txBody>
      </p:sp>
      <p:sp>
        <p:nvSpPr>
          <p:cNvPr id="8" name="TextBox 7">
            <a:extLst>
              <a:ext uri="{FF2B5EF4-FFF2-40B4-BE49-F238E27FC236}">
                <a16:creationId xmlns:a16="http://schemas.microsoft.com/office/drawing/2014/main" id="{FF4E58BB-6635-07C2-84BF-0A900DC86C9F}"/>
              </a:ext>
            </a:extLst>
          </p:cNvPr>
          <p:cNvSpPr txBox="1"/>
          <p:nvPr/>
        </p:nvSpPr>
        <p:spPr>
          <a:xfrm>
            <a:off x="8181978" y="4202210"/>
            <a:ext cx="3648778" cy="2585323"/>
          </a:xfrm>
          <a:prstGeom prst="rect">
            <a:avLst/>
          </a:prstGeom>
          <a:noFill/>
        </p:spPr>
        <p:txBody>
          <a:bodyPr wrap="square">
            <a:spAutoFit/>
          </a:bodyPr>
          <a:lstStyle/>
          <a:p>
            <a:pPr algn="ctr" rtl="0"/>
            <a:r>
              <a:rPr lang="en-US" sz="1800" b="1" i="0" u="none" strike="noStrike" dirty="0">
                <a:solidFill>
                  <a:schemeClr val="accent1">
                    <a:lumMod val="75000"/>
                  </a:schemeClr>
                </a:solidFill>
                <a:effectLst/>
                <a:latin typeface="Arial" panose="020B0604020202020204" pitchFamily="34" charset="0"/>
              </a:rPr>
              <a:t>FIFO (Fluids In Fluids Out)</a:t>
            </a:r>
            <a:endParaRPr lang="en-US" b="0" dirty="0">
              <a:solidFill>
                <a:schemeClr val="accent1">
                  <a:lumMod val="75000"/>
                </a:schemeClr>
              </a:solidFill>
              <a:effectLst/>
            </a:endParaRPr>
          </a:p>
          <a:p>
            <a:pPr algn="ctr" rtl="0"/>
            <a:br>
              <a:rPr lang="en-US" b="0" dirty="0">
                <a:effectLst/>
              </a:rPr>
            </a:br>
            <a:r>
              <a:rPr lang="en-US" sz="1400" b="0" i="0" u="none" strike="noStrike" dirty="0">
                <a:solidFill>
                  <a:srgbClr val="000000"/>
                </a:solidFill>
                <a:effectLst/>
                <a:latin typeface="Arial" panose="020B0604020202020204" pitchFamily="34" charset="0"/>
              </a:rPr>
              <a:t>Camp Akela has latrines and porta potties throughout, with </a:t>
            </a:r>
            <a:r>
              <a:rPr lang="en-US" sz="1400" b="1" i="0" u="none" strike="noStrike" dirty="0">
                <a:solidFill>
                  <a:schemeClr val="accent1">
                    <a:lumMod val="75000"/>
                  </a:schemeClr>
                </a:solidFill>
                <a:effectLst/>
                <a:latin typeface="Arial" panose="020B0604020202020204" pitchFamily="34" charset="0"/>
              </a:rPr>
              <a:t>flushable toilets never too far away</a:t>
            </a:r>
            <a:r>
              <a:rPr lang="en-US" sz="1400" b="0" i="0" u="none" strike="noStrike" dirty="0">
                <a:solidFill>
                  <a:schemeClr val="accent1">
                    <a:lumMod val="75000"/>
                  </a:schemeClr>
                </a:solidFill>
                <a:effectLst/>
                <a:latin typeface="Arial" panose="020B0604020202020204" pitchFamily="34" charset="0"/>
              </a:rPr>
              <a:t> </a:t>
            </a:r>
            <a:r>
              <a:rPr lang="en-US" sz="1400" b="0" i="0" u="none" strike="noStrike" dirty="0">
                <a:solidFill>
                  <a:srgbClr val="000000"/>
                </a:solidFill>
                <a:effectLst/>
                <a:latin typeface="Arial" panose="020B0604020202020204" pitchFamily="34" charset="0"/>
              </a:rPr>
              <a:t>at Bear Creek and the Pool House.</a:t>
            </a:r>
            <a:endParaRPr lang="en-US" sz="1400" b="0" dirty="0">
              <a:effectLst/>
            </a:endParaRPr>
          </a:p>
          <a:p>
            <a:br>
              <a:rPr lang="en-US" sz="1400" b="0" dirty="0">
                <a:effectLst/>
              </a:rPr>
            </a:br>
            <a:r>
              <a:rPr lang="en-US" sz="1400" b="0" i="0" u="none" strike="noStrike" dirty="0">
                <a:solidFill>
                  <a:srgbClr val="000000"/>
                </a:solidFill>
                <a:effectLst/>
                <a:latin typeface="Arial" panose="020B0604020202020204" pitchFamily="34" charset="0"/>
              </a:rPr>
              <a:t> Be sure to </a:t>
            </a:r>
            <a:r>
              <a:rPr lang="en-US" sz="1400" b="1" i="0" u="none" strike="noStrike" dirty="0">
                <a:solidFill>
                  <a:schemeClr val="accent1">
                    <a:lumMod val="75000"/>
                  </a:schemeClr>
                </a:solidFill>
                <a:effectLst/>
                <a:latin typeface="Arial" panose="020B0604020202020204" pitchFamily="34" charset="0"/>
              </a:rPr>
              <a:t>bring a reusable water bottle</a:t>
            </a:r>
            <a:r>
              <a:rPr lang="en-US" sz="1400" b="0" i="0" u="none" strike="noStrike" dirty="0">
                <a:solidFill>
                  <a:schemeClr val="accent1">
                    <a:lumMod val="75000"/>
                  </a:schemeClr>
                </a:solidFill>
                <a:effectLst/>
                <a:latin typeface="Arial" panose="020B0604020202020204" pitchFamily="34" charset="0"/>
              </a:rPr>
              <a:t> </a:t>
            </a:r>
            <a:r>
              <a:rPr lang="en-US" sz="1400" b="0" i="0" u="none" strike="noStrike" dirty="0">
                <a:solidFill>
                  <a:srgbClr val="000000"/>
                </a:solidFill>
                <a:effectLst/>
                <a:latin typeface="Arial" panose="020B0604020202020204" pitchFamily="34" charset="0"/>
              </a:rPr>
              <a:t>while at Camp!  All water is safe to drink and the Camp conveniently places refill stations at program areas.</a:t>
            </a:r>
            <a:endParaRPr lang="en-US" sz="1400" dirty="0">
              <a:solidFill>
                <a:schemeClr val="accent1">
                  <a:lumMod val="75000"/>
                </a:schemeClr>
              </a:solidFill>
            </a:endParaRPr>
          </a:p>
        </p:txBody>
      </p:sp>
      <p:pic>
        <p:nvPicPr>
          <p:cNvPr id="4098" name="Picture 2">
            <a:extLst>
              <a:ext uri="{FF2B5EF4-FFF2-40B4-BE49-F238E27FC236}">
                <a16:creationId xmlns:a16="http://schemas.microsoft.com/office/drawing/2014/main" id="{71AE825D-4275-8BF9-C463-C3D0B475C3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119" b="4719"/>
          <a:stretch/>
        </p:blipFill>
        <p:spPr bwMode="auto">
          <a:xfrm>
            <a:off x="703095" y="1186610"/>
            <a:ext cx="2883585" cy="30051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0095B2AE-655C-246D-EFA1-C557F578C5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2738" y="1186855"/>
            <a:ext cx="3911713" cy="293378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855A66AD-C13B-20FF-1BFB-A6EEAE2950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0510" y="1186856"/>
            <a:ext cx="3911713" cy="2933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1318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2CCD9936-558B-09D3-20CC-A161A2B9F03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083A372-1076-A4BA-0647-559784001ED4}"/>
              </a:ext>
            </a:extLst>
          </p:cNvPr>
          <p:cNvSpPr txBox="1"/>
          <p:nvPr/>
        </p:nvSpPr>
        <p:spPr>
          <a:xfrm>
            <a:off x="1331090" y="106519"/>
            <a:ext cx="9749592" cy="923330"/>
          </a:xfrm>
          <a:prstGeom prst="rect">
            <a:avLst/>
          </a:prstGeom>
          <a:noFill/>
        </p:spPr>
        <p:txBody>
          <a:bodyPr wrap="none" rtlCol="0">
            <a:spAutoFit/>
          </a:bodyPr>
          <a:lstStyle/>
          <a:p>
            <a:r>
              <a:rPr lang="en-US" sz="5400" b="1" dirty="0">
                <a:solidFill>
                  <a:schemeClr val="accent1">
                    <a:lumMod val="75000"/>
                  </a:schemeClr>
                </a:solidFill>
                <a:latin typeface="Cambria" panose="02040503050406030204" pitchFamily="18" charset="0"/>
                <a:ea typeface="Cambria" panose="02040503050406030204" pitchFamily="18" charset="0"/>
              </a:rPr>
              <a:t>A day in the life at Camp Akela</a:t>
            </a:r>
          </a:p>
        </p:txBody>
      </p:sp>
      <p:sp>
        <p:nvSpPr>
          <p:cNvPr id="4" name="TextBox 3">
            <a:extLst>
              <a:ext uri="{FF2B5EF4-FFF2-40B4-BE49-F238E27FC236}">
                <a16:creationId xmlns:a16="http://schemas.microsoft.com/office/drawing/2014/main" id="{EEE99AC8-CA0B-89E5-767E-3D674DD788AA}"/>
              </a:ext>
            </a:extLst>
          </p:cNvPr>
          <p:cNvSpPr txBox="1"/>
          <p:nvPr/>
        </p:nvSpPr>
        <p:spPr>
          <a:xfrm>
            <a:off x="238999" y="4444417"/>
            <a:ext cx="3325061" cy="2215991"/>
          </a:xfrm>
          <a:prstGeom prst="rect">
            <a:avLst/>
          </a:prstGeom>
          <a:noFill/>
        </p:spPr>
        <p:txBody>
          <a:bodyPr wrap="square" rtlCol="0">
            <a:spAutoFit/>
          </a:bodyPr>
          <a:lstStyle/>
          <a:p>
            <a:pPr algn="ctr" rtl="0"/>
            <a:r>
              <a:rPr lang="en-US" sz="1800" b="1" i="0" u="none" strike="noStrike" dirty="0">
                <a:solidFill>
                  <a:schemeClr val="accent1">
                    <a:lumMod val="75000"/>
                  </a:schemeClr>
                </a:solidFill>
                <a:effectLst/>
                <a:latin typeface="Arial" panose="020B0604020202020204" pitchFamily="34" charset="0"/>
              </a:rPr>
              <a:t>Dinner &amp; Flags at Bear Creek</a:t>
            </a:r>
            <a:endParaRPr lang="en-US" b="0" dirty="0">
              <a:solidFill>
                <a:schemeClr val="accent1">
                  <a:lumMod val="75000"/>
                </a:schemeClr>
              </a:solidFill>
              <a:effectLst/>
            </a:endParaRPr>
          </a:p>
          <a:p>
            <a:pPr algn="ctr" rtl="0"/>
            <a:br>
              <a:rPr lang="en-US" b="0" dirty="0">
                <a:effectLst/>
              </a:rPr>
            </a:br>
            <a:r>
              <a:rPr lang="en-US" sz="1400" b="0" i="0" u="none" strike="noStrike" dirty="0">
                <a:solidFill>
                  <a:srgbClr val="000000"/>
                </a:solidFill>
                <a:effectLst/>
                <a:latin typeface="Arial" panose="020B0604020202020204" pitchFamily="34" charset="0"/>
              </a:rPr>
              <a:t>In the evenings </a:t>
            </a:r>
            <a:r>
              <a:rPr lang="en-US" sz="1400" b="1" i="0" u="none" strike="noStrike" dirty="0">
                <a:solidFill>
                  <a:schemeClr val="accent1">
                    <a:lumMod val="75000"/>
                  </a:schemeClr>
                </a:solidFill>
                <a:effectLst/>
                <a:latin typeface="Arial" panose="020B0604020202020204" pitchFamily="34" charset="0"/>
              </a:rPr>
              <a:t>we encourage Scouts to wear their uniform shirts for flags </a:t>
            </a:r>
            <a:r>
              <a:rPr lang="en-US" sz="1400" b="0" i="0" u="none" strike="noStrike" dirty="0">
                <a:solidFill>
                  <a:srgbClr val="000000"/>
                </a:solidFill>
                <a:effectLst/>
                <a:latin typeface="Arial" panose="020B0604020202020204" pitchFamily="34" charset="0"/>
              </a:rPr>
              <a:t>and dinner. </a:t>
            </a:r>
            <a:endParaRPr lang="en-US" sz="1400" b="0" dirty="0">
              <a:effectLst/>
            </a:endParaRPr>
          </a:p>
          <a:p>
            <a:pPr algn="ctr" rtl="0"/>
            <a:br>
              <a:rPr lang="en-US" sz="1400" b="0" dirty="0">
                <a:effectLst/>
              </a:rPr>
            </a:br>
            <a:r>
              <a:rPr lang="en-US" sz="1400" b="0" i="0" u="none" strike="noStrike" dirty="0">
                <a:solidFill>
                  <a:srgbClr val="000000"/>
                </a:solidFill>
                <a:effectLst/>
                <a:latin typeface="Arial" panose="020B0604020202020204" pitchFamily="34" charset="0"/>
              </a:rPr>
              <a:t>If your Scouts are interested they can even help with the flag ceremony!</a:t>
            </a:r>
            <a:endParaRPr lang="en-US" sz="1400" dirty="0"/>
          </a:p>
        </p:txBody>
      </p:sp>
      <p:sp>
        <p:nvSpPr>
          <p:cNvPr id="6" name="TextBox 5">
            <a:extLst>
              <a:ext uri="{FF2B5EF4-FFF2-40B4-BE49-F238E27FC236}">
                <a16:creationId xmlns:a16="http://schemas.microsoft.com/office/drawing/2014/main" id="{43C97A6E-7F75-EC1E-79C8-4F5B028FCE39}"/>
              </a:ext>
            </a:extLst>
          </p:cNvPr>
          <p:cNvSpPr txBox="1"/>
          <p:nvPr/>
        </p:nvSpPr>
        <p:spPr>
          <a:xfrm>
            <a:off x="3728131" y="4136640"/>
            <a:ext cx="4289776" cy="2523768"/>
          </a:xfrm>
          <a:prstGeom prst="rect">
            <a:avLst/>
          </a:prstGeom>
          <a:noFill/>
        </p:spPr>
        <p:txBody>
          <a:bodyPr wrap="square">
            <a:spAutoFit/>
          </a:bodyPr>
          <a:lstStyle/>
          <a:p>
            <a:pPr algn="ctr" rtl="0"/>
            <a:r>
              <a:rPr lang="en-US" sz="1800" b="1" i="0" u="none" strike="noStrike" dirty="0">
                <a:solidFill>
                  <a:schemeClr val="accent1">
                    <a:lumMod val="75000"/>
                  </a:schemeClr>
                </a:solidFill>
                <a:effectLst/>
                <a:latin typeface="Arial" panose="020B0604020202020204" pitchFamily="34" charset="0"/>
              </a:rPr>
              <a:t>Evening Programs</a:t>
            </a:r>
            <a:endParaRPr lang="en-US" b="0" dirty="0">
              <a:solidFill>
                <a:schemeClr val="accent1">
                  <a:lumMod val="75000"/>
                </a:schemeClr>
              </a:solidFill>
              <a:effectLst/>
            </a:endParaRPr>
          </a:p>
          <a:p>
            <a:pPr algn="ctr" rtl="0"/>
            <a:br>
              <a:rPr lang="en-US" sz="1400" b="0" dirty="0">
                <a:effectLst/>
              </a:rPr>
            </a:br>
            <a:r>
              <a:rPr lang="en-US" sz="1400" b="0" i="0" u="none" strike="noStrike" dirty="0">
                <a:solidFill>
                  <a:srgbClr val="000000"/>
                </a:solidFill>
                <a:effectLst/>
                <a:latin typeface="Arial" panose="020B0604020202020204" pitchFamily="34" charset="0"/>
              </a:rPr>
              <a:t>Depending on how long you’re at Camp the evening programs will vary. </a:t>
            </a:r>
            <a:endParaRPr lang="en-US" sz="1400" b="0" dirty="0">
              <a:effectLst/>
            </a:endParaRPr>
          </a:p>
          <a:p>
            <a:pPr algn="ctr" rtl="0"/>
            <a:br>
              <a:rPr lang="en-US" sz="1400" b="0" dirty="0">
                <a:effectLst/>
              </a:rPr>
            </a:br>
            <a:r>
              <a:rPr lang="en-US" sz="1400" b="1" i="0" u="none" strike="noStrike" dirty="0">
                <a:solidFill>
                  <a:schemeClr val="accent1">
                    <a:lumMod val="75000"/>
                  </a:schemeClr>
                </a:solidFill>
                <a:effectLst/>
                <a:latin typeface="Arial" panose="020B0604020202020204" pitchFamily="34" charset="0"/>
              </a:rPr>
              <a:t>Every Camp will get to watch and engage with songs and skits in the campfire show the staff puts on.</a:t>
            </a:r>
            <a:endParaRPr lang="en-US" sz="1400" b="0" dirty="0">
              <a:solidFill>
                <a:schemeClr val="accent1">
                  <a:lumMod val="75000"/>
                </a:schemeClr>
              </a:solidFill>
              <a:effectLst/>
            </a:endParaRPr>
          </a:p>
          <a:p>
            <a:pPr algn="ctr" rtl="0"/>
            <a:br>
              <a:rPr lang="en-US" sz="1400" b="0" dirty="0">
                <a:effectLst/>
              </a:rPr>
            </a:br>
            <a:r>
              <a:rPr lang="en-US" sz="1400" b="0" i="0" u="none" strike="noStrike" dirty="0">
                <a:solidFill>
                  <a:srgbClr val="000000"/>
                </a:solidFill>
                <a:effectLst/>
                <a:latin typeface="Arial" panose="020B0604020202020204" pitchFamily="34" charset="0"/>
              </a:rPr>
              <a:t>For the 1 night camps, you’re welcome to bring s’mores supplies for a campsite fire afterwards.</a:t>
            </a:r>
            <a:endParaRPr lang="en-US" sz="1400" dirty="0">
              <a:solidFill>
                <a:schemeClr val="accent1">
                  <a:lumMod val="75000"/>
                </a:schemeClr>
              </a:solidFill>
            </a:endParaRPr>
          </a:p>
        </p:txBody>
      </p:sp>
      <p:sp>
        <p:nvSpPr>
          <p:cNvPr id="8" name="TextBox 7">
            <a:extLst>
              <a:ext uri="{FF2B5EF4-FFF2-40B4-BE49-F238E27FC236}">
                <a16:creationId xmlns:a16="http://schemas.microsoft.com/office/drawing/2014/main" id="{FF46F935-58D1-9EBE-FE49-C412D101B134}"/>
              </a:ext>
            </a:extLst>
          </p:cNvPr>
          <p:cNvSpPr txBox="1"/>
          <p:nvPr/>
        </p:nvSpPr>
        <p:spPr>
          <a:xfrm>
            <a:off x="8299974" y="4136640"/>
            <a:ext cx="3648778" cy="2215991"/>
          </a:xfrm>
          <a:prstGeom prst="rect">
            <a:avLst/>
          </a:prstGeom>
          <a:noFill/>
        </p:spPr>
        <p:txBody>
          <a:bodyPr wrap="square">
            <a:spAutoFit/>
          </a:bodyPr>
          <a:lstStyle/>
          <a:p>
            <a:pPr algn="ctr" rtl="0"/>
            <a:r>
              <a:rPr lang="en-US" sz="1800" b="1" i="0" u="none" strike="noStrike" dirty="0">
                <a:solidFill>
                  <a:schemeClr val="accent1">
                    <a:lumMod val="75000"/>
                  </a:schemeClr>
                </a:solidFill>
                <a:effectLst/>
                <a:latin typeface="Arial" panose="020B0604020202020204" pitchFamily="34" charset="0"/>
              </a:rPr>
              <a:t>Shower Facilities</a:t>
            </a:r>
            <a:endParaRPr lang="en-US" b="0" dirty="0">
              <a:solidFill>
                <a:schemeClr val="accent1">
                  <a:lumMod val="75000"/>
                </a:schemeClr>
              </a:solidFill>
              <a:effectLst/>
            </a:endParaRPr>
          </a:p>
          <a:p>
            <a:pPr algn="ctr" rtl="0"/>
            <a:br>
              <a:rPr lang="en-US" b="0" dirty="0">
                <a:effectLst/>
              </a:rPr>
            </a:br>
            <a:r>
              <a:rPr lang="en-US" sz="1400" b="0" i="0" u="none" strike="noStrike" dirty="0">
                <a:solidFill>
                  <a:srgbClr val="000000"/>
                </a:solidFill>
                <a:effectLst/>
                <a:latin typeface="Arial" panose="020B0604020202020204" pitchFamily="34" charset="0"/>
              </a:rPr>
              <a:t>Adult shower facilities are located at Bear Creek.</a:t>
            </a:r>
            <a:endParaRPr lang="en-US" sz="1400" b="0" dirty="0">
              <a:effectLst/>
            </a:endParaRPr>
          </a:p>
          <a:p>
            <a:pPr algn="ctr" rtl="0"/>
            <a:br>
              <a:rPr lang="en-US" sz="1400" b="0" dirty="0">
                <a:effectLst/>
              </a:rPr>
            </a:br>
            <a:r>
              <a:rPr lang="en-US" sz="1400" b="0" i="0" u="none" strike="noStrike" dirty="0">
                <a:solidFill>
                  <a:srgbClr val="000000"/>
                </a:solidFill>
                <a:effectLst/>
                <a:latin typeface="Arial" panose="020B0604020202020204" pitchFamily="34" charset="0"/>
              </a:rPr>
              <a:t>Youth shower facilities are located at the pool house.</a:t>
            </a:r>
            <a:endParaRPr lang="en-US" sz="1400" b="0" dirty="0">
              <a:effectLst/>
            </a:endParaRPr>
          </a:p>
          <a:p>
            <a:br>
              <a:rPr lang="en-US" dirty="0"/>
            </a:br>
            <a:endParaRPr lang="en-US" sz="1400" dirty="0">
              <a:solidFill>
                <a:schemeClr val="accent1">
                  <a:lumMod val="75000"/>
                </a:schemeClr>
              </a:solidFill>
            </a:endParaRPr>
          </a:p>
        </p:txBody>
      </p:sp>
      <p:pic>
        <p:nvPicPr>
          <p:cNvPr id="5122" name="Picture 2">
            <a:extLst>
              <a:ext uri="{FF2B5EF4-FFF2-40B4-BE49-F238E27FC236}">
                <a16:creationId xmlns:a16="http://schemas.microsoft.com/office/drawing/2014/main" id="{FDF76D4A-1B28-2A2A-B3C3-3944AD3645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376815" y="1655952"/>
            <a:ext cx="3282484" cy="218764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2D69B870-988F-7234-A5E9-B8133E6FBF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780" r="17734" b="13768"/>
          <a:stretch/>
        </p:blipFill>
        <p:spPr bwMode="auto">
          <a:xfrm>
            <a:off x="3357661" y="1350844"/>
            <a:ext cx="4759226" cy="262292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21847A0D-0D0D-E7E7-D08F-6D28EBFDD5A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 r="444" b="562"/>
          <a:stretch/>
        </p:blipFill>
        <p:spPr bwMode="auto">
          <a:xfrm>
            <a:off x="8299974" y="1350844"/>
            <a:ext cx="3530782" cy="2644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104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A6AC40-0ED5-D142-EE09-B636D6CEAFEC}"/>
              </a:ext>
            </a:extLst>
          </p:cNvPr>
          <p:cNvSpPr txBox="1"/>
          <p:nvPr/>
        </p:nvSpPr>
        <p:spPr>
          <a:xfrm>
            <a:off x="1331090" y="106519"/>
            <a:ext cx="9003490" cy="923330"/>
          </a:xfrm>
          <a:prstGeom prst="rect">
            <a:avLst/>
          </a:prstGeom>
          <a:noFill/>
        </p:spPr>
        <p:txBody>
          <a:bodyPr wrap="none" rtlCol="0">
            <a:spAutoFit/>
          </a:bodyPr>
          <a:lstStyle/>
          <a:p>
            <a:r>
              <a:rPr lang="en-US" sz="5400" b="1" dirty="0">
                <a:solidFill>
                  <a:schemeClr val="accent1">
                    <a:lumMod val="75000"/>
                  </a:schemeClr>
                </a:solidFill>
                <a:latin typeface="Cambria" panose="02040503050406030204" pitchFamily="18" charset="0"/>
                <a:ea typeface="Cambria" panose="02040503050406030204" pitchFamily="18" charset="0"/>
              </a:rPr>
              <a:t>Frequently asked Questions</a:t>
            </a:r>
          </a:p>
        </p:txBody>
      </p:sp>
      <p:sp>
        <p:nvSpPr>
          <p:cNvPr id="3" name="TextBox 2">
            <a:extLst>
              <a:ext uri="{FF2B5EF4-FFF2-40B4-BE49-F238E27FC236}">
                <a16:creationId xmlns:a16="http://schemas.microsoft.com/office/drawing/2014/main" id="{15633E98-CAC9-DBCB-F0B5-F6B7313A1DE2}"/>
              </a:ext>
            </a:extLst>
          </p:cNvPr>
          <p:cNvSpPr txBox="1"/>
          <p:nvPr/>
        </p:nvSpPr>
        <p:spPr>
          <a:xfrm>
            <a:off x="507999" y="1332089"/>
            <a:ext cx="11243733" cy="4893647"/>
          </a:xfrm>
          <a:prstGeom prst="rect">
            <a:avLst/>
          </a:prstGeom>
          <a:noFill/>
        </p:spPr>
        <p:txBody>
          <a:bodyPr wrap="square" rtlCol="0">
            <a:spAutoFit/>
          </a:bodyPr>
          <a:lstStyle/>
          <a:p>
            <a:pPr rtl="0">
              <a:spcAft>
                <a:spcPts val="1200"/>
              </a:spcAft>
            </a:pPr>
            <a:r>
              <a:rPr lang="en-US" sz="1800" b="1" i="0" u="none" strike="noStrike" dirty="0">
                <a:solidFill>
                  <a:srgbClr val="674EA7"/>
                </a:solidFill>
                <a:effectLst/>
                <a:latin typeface="Arial" panose="020B0604020202020204" pitchFamily="34" charset="0"/>
              </a:rPr>
              <a:t>Should I send my Scout to Camp with spending money? </a:t>
            </a:r>
            <a:endParaRPr lang="en-US" b="0" dirty="0">
              <a:effectLst/>
            </a:endParaRPr>
          </a:p>
          <a:p>
            <a:pPr rtl="0">
              <a:spcAft>
                <a:spcPts val="1200"/>
              </a:spcAft>
            </a:pPr>
            <a:r>
              <a:rPr lang="en-US" sz="1800" b="0" i="0" u="none" strike="noStrike" dirty="0">
                <a:solidFill>
                  <a:srgbClr val="000000"/>
                </a:solidFill>
                <a:effectLst/>
                <a:latin typeface="Arial" panose="020B0604020202020204" pitchFamily="34" charset="0"/>
              </a:rPr>
              <a:t>YES!  Camp registration should be paid in full before checking in and covers all costs and meals while at Camp. We do have a trading post that has ice cream, snacks, pocket knives, t-shirts and lots more that can be purchased while at Camp.</a:t>
            </a:r>
            <a:endParaRPr lang="en-US" b="0" dirty="0">
              <a:effectLst/>
            </a:endParaRPr>
          </a:p>
          <a:p>
            <a:pPr rtl="0">
              <a:spcAft>
                <a:spcPts val="1200"/>
              </a:spcAft>
            </a:pPr>
            <a:br>
              <a:rPr lang="en-US" b="0" dirty="0">
                <a:effectLst/>
              </a:rPr>
            </a:br>
            <a:r>
              <a:rPr lang="en-US" sz="1800" b="1" i="0" u="none" strike="noStrike" dirty="0">
                <a:solidFill>
                  <a:srgbClr val="674EA7"/>
                </a:solidFill>
                <a:effectLst/>
                <a:latin typeface="Arial" panose="020B0604020202020204" pitchFamily="34" charset="0"/>
              </a:rPr>
              <a:t>Where will we sleep? </a:t>
            </a:r>
            <a:endParaRPr lang="en-US" b="0" dirty="0">
              <a:effectLst/>
            </a:endParaRPr>
          </a:p>
          <a:p>
            <a:pPr rtl="0">
              <a:spcAft>
                <a:spcPts val="1200"/>
              </a:spcAft>
            </a:pPr>
            <a:r>
              <a:rPr lang="en-US" sz="1800" b="0" i="0" u="none" strike="noStrike" dirty="0">
                <a:solidFill>
                  <a:srgbClr val="000000"/>
                </a:solidFill>
                <a:effectLst/>
                <a:latin typeface="Arial" panose="020B0604020202020204" pitchFamily="34" charset="0"/>
              </a:rPr>
              <a:t>All Campers should bring their own tents and sleeping gear. Scouts of the same gender and within 2 years of each other are allowed to be tent mates. Sleeping arrangements should be planned at the pack level.</a:t>
            </a:r>
            <a:endParaRPr lang="en-US" b="0" dirty="0">
              <a:effectLst/>
            </a:endParaRPr>
          </a:p>
          <a:p>
            <a:pPr rtl="0">
              <a:spcAft>
                <a:spcPts val="1200"/>
              </a:spcAft>
            </a:pPr>
            <a:br>
              <a:rPr lang="en-US" b="0" dirty="0">
                <a:effectLst/>
              </a:rPr>
            </a:br>
            <a:r>
              <a:rPr lang="en-US" sz="1800" b="1" i="0" u="none" strike="noStrike" dirty="0">
                <a:solidFill>
                  <a:srgbClr val="674EA7"/>
                </a:solidFill>
                <a:effectLst/>
                <a:latin typeface="Arial" panose="020B0604020202020204" pitchFamily="34" charset="0"/>
              </a:rPr>
              <a:t>What if I can’t attend Camp with my Scout?</a:t>
            </a:r>
            <a:endParaRPr lang="en-US" b="0" dirty="0">
              <a:effectLst/>
            </a:endParaRPr>
          </a:p>
          <a:p>
            <a:pPr rtl="0">
              <a:spcAft>
                <a:spcPts val="1200"/>
              </a:spcAft>
            </a:pPr>
            <a:r>
              <a:rPr lang="en-US" sz="1800" b="0" i="0" u="none" strike="noStrike" dirty="0">
                <a:solidFill>
                  <a:srgbClr val="000000"/>
                </a:solidFill>
                <a:effectLst/>
                <a:latin typeface="Arial" panose="020B0604020202020204" pitchFamily="34" charset="0"/>
              </a:rPr>
              <a:t>The only Camp at Akela that requires every Scout to come with a parent is the Tiger Day Camp </a:t>
            </a:r>
            <a:r>
              <a:rPr lang="en-US" sz="1800" b="0" i="0" u="none" strike="noStrike">
                <a:solidFill>
                  <a:srgbClr val="000000"/>
                </a:solidFill>
                <a:effectLst/>
                <a:latin typeface="Arial" panose="020B0604020202020204" pitchFamily="34" charset="0"/>
              </a:rPr>
              <a:t>and Family Camp. </a:t>
            </a:r>
            <a:r>
              <a:rPr lang="en-US" sz="1800" b="0" i="0" u="none" strike="noStrike" dirty="0">
                <a:solidFill>
                  <a:srgbClr val="000000"/>
                </a:solidFill>
                <a:effectLst/>
                <a:latin typeface="Arial" panose="020B0604020202020204" pitchFamily="34" charset="0"/>
              </a:rPr>
              <a:t>The rest of the Camps follow BSA youth protection guidelines for the youth to adult ratios that are required.</a:t>
            </a:r>
            <a:endParaRPr lang="en-US" b="0" dirty="0">
              <a:effectLst/>
            </a:endParaRPr>
          </a:p>
          <a:p>
            <a:r>
              <a:rPr lang="en-US" sz="1800" b="1" i="0" u="none" strike="noStrike" dirty="0">
                <a:solidFill>
                  <a:srgbClr val="000000"/>
                </a:solidFill>
                <a:effectLst/>
                <a:latin typeface="Arial" panose="020B0604020202020204" pitchFamily="34" charset="0"/>
              </a:rPr>
              <a:t>Wolf and Bear Camp:</a:t>
            </a:r>
            <a:r>
              <a:rPr lang="en-US" sz="1800" b="0" i="0" u="none" strike="noStrike" dirty="0">
                <a:solidFill>
                  <a:srgbClr val="000000"/>
                </a:solidFill>
                <a:effectLst/>
                <a:latin typeface="Arial" panose="020B0604020202020204" pitchFamily="34" charset="0"/>
              </a:rPr>
              <a:t> 6 Cubs: 2 Adults  </a:t>
            </a:r>
            <a:r>
              <a:rPr lang="en-US" sz="1800" b="1" i="0" u="none" strike="noStrike" dirty="0">
                <a:solidFill>
                  <a:srgbClr val="000000"/>
                </a:solidFill>
                <a:effectLst/>
                <a:latin typeface="Arial" panose="020B0604020202020204" pitchFamily="34" charset="0"/>
              </a:rPr>
              <a:t>Webelos: </a:t>
            </a:r>
            <a:r>
              <a:rPr lang="en-US" sz="1800" b="0" i="0" u="none" strike="noStrike" dirty="0">
                <a:solidFill>
                  <a:srgbClr val="000000"/>
                </a:solidFill>
                <a:effectLst/>
                <a:latin typeface="Arial" panose="020B0604020202020204" pitchFamily="34" charset="0"/>
              </a:rPr>
              <a:t>8 Cubs: 2 Adults </a:t>
            </a:r>
            <a:endParaRPr lang="en-US" dirty="0"/>
          </a:p>
        </p:txBody>
      </p:sp>
    </p:spTree>
    <p:extLst>
      <p:ext uri="{BB962C8B-B14F-4D97-AF65-F5344CB8AC3E}">
        <p14:creationId xmlns:p14="http://schemas.microsoft.com/office/powerpoint/2010/main" val="2050854518"/>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6c0de20-11de-49c6-a10e-0f49e8309354">
      <Terms xmlns="http://schemas.microsoft.com/office/infopath/2007/PartnerControls"/>
    </lcf76f155ced4ddcb4097134ff3c332f>
    <TaxCatchAll xmlns="382e7848-eb82-4894-81d9-b2532bdb3e9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5873BC2E41DF74B9134CC37406D9CB3" ma:contentTypeVersion="13" ma:contentTypeDescription="Create a new document." ma:contentTypeScope="" ma:versionID="fa1807a9ee869e55150187fa3da8b0de">
  <xsd:schema xmlns:xsd="http://www.w3.org/2001/XMLSchema" xmlns:xs="http://www.w3.org/2001/XMLSchema" xmlns:p="http://schemas.microsoft.com/office/2006/metadata/properties" xmlns:ns2="66c0de20-11de-49c6-a10e-0f49e8309354" xmlns:ns3="382e7848-eb82-4894-81d9-b2532bdb3e9d" targetNamespace="http://schemas.microsoft.com/office/2006/metadata/properties" ma:root="true" ma:fieldsID="7333c20614e4c2fbdc9f1e76f36d42d5" ns2:_="" ns3:_="">
    <xsd:import namespace="66c0de20-11de-49c6-a10e-0f49e8309354"/>
    <xsd:import namespace="382e7848-eb82-4894-81d9-b2532bdb3e9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c0de20-11de-49c6-a10e-0f49e83093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79308d4-bde5-4dca-adcb-0162404f8635"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82e7848-eb82-4894-81d9-b2532bdb3e9d"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18814a23-d53f-4a4b-af3b-1ebe5bddd6d0}" ma:internalName="TaxCatchAll" ma:showField="CatchAllData" ma:web="382e7848-eb82-4894-81d9-b2532bdb3e9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00452CB-F031-43F5-84C4-F2B3904296B3}">
  <ds:schemaRefs>
    <ds:schemaRef ds:uri="http://schemas.microsoft.com/office/2006/metadata/properties"/>
    <ds:schemaRef ds:uri="http://schemas.microsoft.com/office/infopath/2007/PartnerControls"/>
    <ds:schemaRef ds:uri="66c0de20-11de-49c6-a10e-0f49e8309354"/>
    <ds:schemaRef ds:uri="382e7848-eb82-4894-81d9-b2532bdb3e9d"/>
  </ds:schemaRefs>
</ds:datastoreItem>
</file>

<file path=customXml/itemProps2.xml><?xml version="1.0" encoding="utf-8"?>
<ds:datastoreItem xmlns:ds="http://schemas.openxmlformats.org/officeDocument/2006/customXml" ds:itemID="{7C577702-B55A-4057-9C99-B217D4F4D2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c0de20-11de-49c6-a10e-0f49e8309354"/>
    <ds:schemaRef ds:uri="382e7848-eb82-4894-81d9-b2532bdb3e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1A1A94D-D90A-4A2E-9241-8A1F3C77EA2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441</TotalTime>
  <Words>1946</Words>
  <Application>Microsoft Office PowerPoint</Application>
  <PresentationFormat>Widescreen</PresentationFormat>
  <Paragraphs>140</Paragraphs>
  <Slides>10</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Aptos</vt:lpstr>
      <vt:lpstr>Arial</vt:lpstr>
      <vt:lpstr>Calibri</vt:lpstr>
      <vt:lpstr>Calibri Light</vt:lpstr>
      <vt:lpstr>Cambria</vt:lpstr>
      <vt:lpstr>Open Sans</vt:lpstr>
      <vt:lpstr>Office 2013 - 2022 Theme</vt:lpstr>
      <vt:lpstr>Welcome to Camp Akela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Kim Hammen</dc:creator>
  <cp:lastModifiedBy>Kim Hammen</cp:lastModifiedBy>
  <cp:revision>13</cp:revision>
  <dcterms:created xsi:type="dcterms:W3CDTF">2024-11-13T17:01:13Z</dcterms:created>
  <dcterms:modified xsi:type="dcterms:W3CDTF">2025-01-03T17:40:41Z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0x010100F5873BC2E41DF74B9134CC37406D9CB3</vt:lpwstr>
  </property>
  <property fmtid="{D5CDD505-2E9C-101B-9397-08002B2CF9AE}" pid="3" name="MediaServiceImageTags">
    <vt:lpwstr/>
  </property>
</Properties>
</file>